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sldIdLst>
    <p:sldId id="257" r:id="rId2"/>
    <p:sldId id="258" r:id="rId3"/>
    <p:sldId id="293" r:id="rId4"/>
    <p:sldId id="259" r:id="rId5"/>
    <p:sldId id="262" r:id="rId6"/>
    <p:sldId id="266" r:id="rId7"/>
    <p:sldId id="269" r:id="rId8"/>
    <p:sldId id="270" r:id="rId9"/>
    <p:sldId id="271" r:id="rId10"/>
    <p:sldId id="286" r:id="rId11"/>
    <p:sldId id="310" r:id="rId12"/>
    <p:sldId id="296" r:id="rId13"/>
    <p:sldId id="283" r:id="rId14"/>
    <p:sldId id="298" r:id="rId15"/>
    <p:sldId id="299" r:id="rId16"/>
    <p:sldId id="300" r:id="rId17"/>
    <p:sldId id="301" r:id="rId18"/>
    <p:sldId id="306" r:id="rId19"/>
    <p:sldId id="302" r:id="rId20"/>
    <p:sldId id="303" r:id="rId21"/>
    <p:sldId id="304" r:id="rId22"/>
    <p:sldId id="307" r:id="rId23"/>
    <p:sldId id="30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00406E"/>
    <a:srgbClr val="AFBD22"/>
    <a:srgbClr val="EC881D"/>
    <a:srgbClr val="C64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83131" autoAdjust="0"/>
  </p:normalViewPr>
  <p:slideViewPr>
    <p:cSldViewPr>
      <p:cViewPr varScale="1">
        <p:scale>
          <a:sx n="55" d="100"/>
          <a:sy n="55" d="100"/>
        </p:scale>
        <p:origin x="8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Annual Savings Comparison</c:v>
                </c:pt>
              </c:strCache>
            </c:strRef>
          </c:tx>
          <c:spPr>
            <a:solidFill>
              <a:schemeClr val="accent1"/>
            </a:solidFill>
            <a:ln>
              <a:noFill/>
            </a:ln>
            <a:effectLst/>
          </c:spPr>
          <c:invertIfNegative val="0"/>
          <c:cat>
            <c:strRef>
              <c:f>Sheet1!$A$2:$A$3</c:f>
              <c:strCache>
                <c:ptCount val="2"/>
                <c:pt idx="0">
                  <c:v>Tim's Savings</c:v>
                </c:pt>
                <c:pt idx="1">
                  <c:v>Mai's Savings</c:v>
                </c:pt>
              </c:strCache>
            </c:strRef>
          </c:cat>
          <c:val>
            <c:numRef>
              <c:f>Sheet1!$B$2:$B$3</c:f>
              <c:numCache>
                <c:formatCode>#,##0</c:formatCode>
                <c:ptCount val="2"/>
                <c:pt idx="0">
                  <c:v>2749</c:v>
                </c:pt>
                <c:pt idx="1">
                  <c:v>9109</c:v>
                </c:pt>
              </c:numCache>
            </c:numRef>
          </c:val>
          <c:extLst>
            <c:ext xmlns:c16="http://schemas.microsoft.com/office/drawing/2014/chart" uri="{C3380CC4-5D6E-409C-BE32-E72D297353CC}">
              <c16:uniqueId val="{00000000-D92D-48DE-988C-27CB241F09C4}"/>
            </c:ext>
          </c:extLst>
        </c:ser>
        <c:dLbls>
          <c:showLegendKey val="0"/>
          <c:showVal val="0"/>
          <c:showCatName val="0"/>
          <c:showSerName val="0"/>
          <c:showPercent val="0"/>
          <c:showBubbleSize val="0"/>
        </c:dLbls>
        <c:gapWidth val="150"/>
        <c:overlap val="100"/>
        <c:axId val="1876985871"/>
        <c:axId val="1687596319"/>
      </c:barChart>
      <c:catAx>
        <c:axId val="187698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7596319"/>
        <c:crosses val="autoZero"/>
        <c:auto val="1"/>
        <c:lblAlgn val="ctr"/>
        <c:lblOffset val="100"/>
        <c:noMultiLvlLbl val="0"/>
      </c:catAx>
      <c:valAx>
        <c:axId val="1687596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698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Savings</c:v>
                </c:pt>
              </c:strCache>
            </c:strRef>
          </c:tx>
          <c:spPr>
            <a:solidFill>
              <a:schemeClr val="accent1"/>
            </a:solidFill>
            <a:ln>
              <a:noFill/>
            </a:ln>
            <a:effectLst/>
          </c:spPr>
          <c:invertIfNegative val="0"/>
          <c:cat>
            <c:strRef>
              <c:f>Sheet1!$A$2:$A$3</c:f>
              <c:strCache>
                <c:ptCount val="2"/>
                <c:pt idx="0">
                  <c:v>Tim</c:v>
                </c:pt>
                <c:pt idx="1">
                  <c:v>Mai</c:v>
                </c:pt>
              </c:strCache>
            </c:strRef>
          </c:cat>
          <c:val>
            <c:numRef>
              <c:f>Sheet1!$B$2:$B$3</c:f>
              <c:numCache>
                <c:formatCode>#,##0</c:formatCode>
                <c:ptCount val="2"/>
                <c:pt idx="0">
                  <c:v>49480</c:v>
                </c:pt>
                <c:pt idx="1">
                  <c:v>72870</c:v>
                </c:pt>
              </c:numCache>
            </c:numRef>
          </c:val>
          <c:extLst>
            <c:ext xmlns:c16="http://schemas.microsoft.com/office/drawing/2014/chart" uri="{C3380CC4-5D6E-409C-BE32-E72D297353CC}">
              <c16:uniqueId val="{00000000-38CC-4CC6-ABBC-0579DCC08CEA}"/>
            </c:ext>
          </c:extLst>
        </c:ser>
        <c:ser>
          <c:idx val="1"/>
          <c:order val="1"/>
          <c:tx>
            <c:strRef>
              <c:f>Sheet1!$C$1</c:f>
              <c:strCache>
                <c:ptCount val="1"/>
                <c:pt idx="0">
                  <c:v>Earnings</c:v>
                </c:pt>
              </c:strCache>
            </c:strRef>
          </c:tx>
          <c:spPr>
            <a:solidFill>
              <a:schemeClr val="accent2"/>
            </a:solidFill>
            <a:ln>
              <a:noFill/>
            </a:ln>
            <a:effectLst/>
          </c:spPr>
          <c:invertIfNegative val="0"/>
          <c:cat>
            <c:strRef>
              <c:f>Sheet1!$A$2:$A$3</c:f>
              <c:strCache>
                <c:ptCount val="2"/>
                <c:pt idx="0">
                  <c:v>Tim</c:v>
                </c:pt>
                <c:pt idx="1">
                  <c:v>Mai</c:v>
                </c:pt>
              </c:strCache>
            </c:strRef>
          </c:cat>
          <c:val>
            <c:numRef>
              <c:f>Sheet1!$C$2:$C$3</c:f>
              <c:numCache>
                <c:formatCode>#,##0</c:formatCode>
                <c:ptCount val="2"/>
                <c:pt idx="0">
                  <c:v>50520</c:v>
                </c:pt>
                <c:pt idx="1">
                  <c:v>27130</c:v>
                </c:pt>
              </c:numCache>
            </c:numRef>
          </c:val>
          <c:extLst>
            <c:ext xmlns:c16="http://schemas.microsoft.com/office/drawing/2014/chart" uri="{C3380CC4-5D6E-409C-BE32-E72D297353CC}">
              <c16:uniqueId val="{00000001-38CC-4CC6-ABBC-0579DCC08CEA}"/>
            </c:ext>
          </c:extLst>
        </c:ser>
        <c:dLbls>
          <c:showLegendKey val="0"/>
          <c:showVal val="0"/>
          <c:showCatName val="0"/>
          <c:showSerName val="0"/>
          <c:showPercent val="0"/>
          <c:showBubbleSize val="0"/>
        </c:dLbls>
        <c:gapWidth val="150"/>
        <c:overlap val="100"/>
        <c:axId val="1872286431"/>
        <c:axId val="1683339503"/>
      </c:barChart>
      <c:catAx>
        <c:axId val="187228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3339503"/>
        <c:crosses val="autoZero"/>
        <c:auto val="1"/>
        <c:lblAlgn val="ctr"/>
        <c:lblOffset val="100"/>
        <c:noMultiLvlLbl val="0"/>
      </c:catAx>
      <c:valAx>
        <c:axId val="168333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2286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83D-45ED-93EC-E70592528CEF}"/>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83D-45ED-93EC-E70592528CEF}"/>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83D-45ED-93EC-E70592528CEF}"/>
              </c:ext>
            </c:extLst>
          </c:dPt>
          <c:dPt>
            <c:idx val="3"/>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83D-45ED-93EC-E70592528CE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83D-45ED-93EC-E70592528C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0B1307-F9F5-4715-A33C-82AA89319FF1}" type="datetimeFigureOut">
              <a:rPr lang="en-US" smtClean="0"/>
              <a:pPr/>
              <a:t>8/18/2022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4E443C-B407-4520-93C0-EF329CACEF2D}" type="slidenum">
              <a:rPr lang="en-US" smtClean="0"/>
              <a:pPr/>
              <a:t>‹#›</a:t>
            </a:fld>
            <a:endParaRPr lang="en-US"/>
          </a:p>
        </p:txBody>
      </p:sp>
    </p:spTree>
    <p:extLst>
      <p:ext uri="{BB962C8B-B14F-4D97-AF65-F5344CB8AC3E}">
        <p14:creationId xmlns:p14="http://schemas.microsoft.com/office/powerpoint/2010/main" val="91823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ADFE9C74-1EB3-403D-AC34-4099BCF26A23}" type="slidenum">
              <a:rPr lang="en-US" smtClean="0"/>
              <a:pPr/>
              <a:t>1</a:t>
            </a:fld>
            <a:endParaRPr lang="en-US" dirty="0"/>
          </a:p>
        </p:txBody>
      </p:sp>
    </p:spTree>
    <p:extLst>
      <p:ext uri="{BB962C8B-B14F-4D97-AF65-F5344CB8AC3E}">
        <p14:creationId xmlns:p14="http://schemas.microsoft.com/office/powerpoint/2010/main" val="10767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747782" y="4636581"/>
            <a:ext cx="5982207" cy="4392549"/>
          </a:xfrm>
          <a:prstGeom prst="rect">
            <a:avLst/>
          </a:prstGeom>
          <a:noFill/>
          <a:ln>
            <a:noFill/>
          </a:ln>
        </p:spPr>
        <p:txBody>
          <a:bodyPr lIns="98466" tIns="49220" rIns="98466" bIns="49220" anchor="t" anchorCtr="0">
            <a:noAutofit/>
          </a:bodyPr>
          <a:lstStyle/>
          <a:p>
            <a:r>
              <a:rPr lang="en-US" u="sng" dirty="0">
                <a:solidFill>
                  <a:srgbClr val="000000"/>
                </a:solidFill>
              </a:rPr>
              <a:t>Buying </a:t>
            </a:r>
            <a:r>
              <a:rPr lang="en" u="sng" dirty="0">
                <a:solidFill>
                  <a:srgbClr val="000000"/>
                </a:solidFill>
              </a:rPr>
              <a:t>Stocks </a:t>
            </a:r>
            <a:r>
              <a:rPr lang="en-US" u="sng" dirty="0">
                <a:solidFill>
                  <a:srgbClr val="000000"/>
                </a:solidFill>
              </a:rPr>
              <a:t>as an Investment in SMG – most popular type of investment in the game!</a:t>
            </a:r>
          </a:p>
          <a:p>
            <a:endParaRPr lang="en-US" u="sng" dirty="0">
              <a:solidFill>
                <a:srgbClr val="000000"/>
              </a:solidFill>
            </a:endParaRPr>
          </a:p>
          <a:p>
            <a:r>
              <a:rPr lang="en-US" u="none" dirty="0">
                <a:solidFill>
                  <a:srgbClr val="000000"/>
                </a:solidFill>
              </a:rPr>
              <a:t>Stocks are a very popular investment!</a:t>
            </a:r>
          </a:p>
          <a:p>
            <a:endParaRPr lang="en-US" u="none" dirty="0">
              <a:solidFill>
                <a:srgbClr val="000000"/>
              </a:solidFill>
            </a:endParaRPr>
          </a:p>
          <a:p>
            <a:r>
              <a:rPr lang="en-US" u="none" dirty="0">
                <a:solidFill>
                  <a:srgbClr val="000000"/>
                </a:solidFill>
              </a:rPr>
              <a:t>It’s important to do research before you decide which stocks are right for you. </a:t>
            </a:r>
          </a:p>
          <a:p>
            <a:r>
              <a:rPr lang="en-US" u="none" dirty="0">
                <a:solidFill>
                  <a:srgbClr val="000000"/>
                </a:solidFill>
              </a:rPr>
              <a:t>-----------------</a:t>
            </a:r>
            <a:endParaRPr lang="en" u="none" dirty="0">
              <a:solidFill>
                <a:srgbClr val="000000"/>
              </a:solidFill>
            </a:endParaRPr>
          </a:p>
          <a:p>
            <a:endParaRPr lang="en" dirty="0">
              <a:solidFill>
                <a:srgbClr val="000000"/>
              </a:solidFill>
            </a:endParaRPr>
          </a:p>
          <a:p>
            <a:r>
              <a:rPr lang="en-US" dirty="0">
                <a:solidFill>
                  <a:srgbClr val="000000"/>
                </a:solidFill>
              </a:rPr>
              <a:t>A holder of stock (a shareholder) has a claim to a part of the corporation's assets and earnings. In other words, a shareholder is an owner of a company. Ownership is determined by the number of shares a person owns relative to the number of outstanding shares. For example, if a company has 1,000 shares of stock outstanding and one person owns 100 shares, that person would own and have claim to 10% of the company's assets.</a:t>
            </a:r>
            <a:endParaRPr lang="en-US" baseline="0" dirty="0">
              <a:solidFill>
                <a:srgbClr val="000000"/>
              </a:solidFill>
            </a:endParaRPr>
          </a:p>
          <a:p>
            <a:endParaRPr lang="en-US" baseline="0" dirty="0">
              <a:solidFill>
                <a:srgbClr val="000000"/>
              </a:solidFill>
            </a:endParaRPr>
          </a:p>
          <a:p>
            <a:r>
              <a:rPr lang="en-US" dirty="0">
                <a:solidFill>
                  <a:srgbClr val="000000"/>
                </a:solidFill>
              </a:rPr>
              <a:t>Stocks are the foundation of nearly every portfolio. </a:t>
            </a:r>
            <a:r>
              <a:rPr lang="en-US" dirty="0"/>
              <a:t>Although past performance is not indicative of future results, </a:t>
            </a:r>
            <a:r>
              <a:rPr lang="en-US" dirty="0">
                <a:solidFill>
                  <a:srgbClr val="000000"/>
                </a:solidFill>
              </a:rPr>
              <a:t>historically, they have outperformed most other investments over the long run. </a:t>
            </a:r>
          </a:p>
        </p:txBody>
      </p:sp>
      <p:sp>
        <p:nvSpPr>
          <p:cNvPr id="283" name="Shape 283"/>
          <p:cNvSpPr txBox="1">
            <a:spLocks noGrp="1"/>
          </p:cNvSpPr>
          <p:nvPr>
            <p:ph type="sldNum" idx="12"/>
          </p:nvPr>
        </p:nvSpPr>
        <p:spPr>
          <a:xfrm>
            <a:off x="4235669" y="9271465"/>
            <a:ext cx="3240362" cy="488061"/>
          </a:xfrm>
          <a:prstGeom prst="rect">
            <a:avLst/>
          </a:prstGeom>
          <a:noFill/>
          <a:ln>
            <a:noFill/>
          </a:ln>
        </p:spPr>
        <p:txBody>
          <a:bodyPr lIns="98466" tIns="49220" rIns="98466" bIns="49220" anchor="b" anchorCtr="0">
            <a:noAutofit/>
          </a:bodyPr>
          <a:lstStyle/>
          <a:p>
            <a:pPr>
              <a:buSzPct val="25000"/>
            </a:pPr>
            <a:r>
              <a:rPr lang="en"/>
              <a:t> </a:t>
            </a:r>
          </a:p>
        </p:txBody>
      </p:sp>
    </p:spTree>
    <p:extLst>
      <p:ext uri="{BB962C8B-B14F-4D97-AF65-F5344CB8AC3E}">
        <p14:creationId xmlns:p14="http://schemas.microsoft.com/office/powerpoint/2010/main" val="406281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747782" y="4636581"/>
            <a:ext cx="5982207" cy="4392549"/>
          </a:xfrm>
          <a:prstGeom prst="rect">
            <a:avLst/>
          </a:prstGeom>
          <a:noFill/>
          <a:ln>
            <a:noFill/>
          </a:ln>
        </p:spPr>
        <p:txBody>
          <a:bodyPr lIns="98466" tIns="49220" rIns="98466" bIns="49220" anchor="t" anchorCtr="0">
            <a:noAutofit/>
          </a:bodyPr>
          <a:lstStyle/>
          <a:p>
            <a:r>
              <a:rPr lang="en-US" u="sng" dirty="0">
                <a:solidFill>
                  <a:srgbClr val="000000"/>
                </a:solidFill>
              </a:rPr>
              <a:t>S</a:t>
            </a:r>
            <a:r>
              <a:rPr lang="en" u="sng" dirty="0">
                <a:solidFill>
                  <a:srgbClr val="000000"/>
                </a:solidFill>
              </a:rPr>
              <a:t>lide 18: Managing Risk: Diversification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 u="none" dirty="0">
                <a:solidFill>
                  <a:srgbClr val="000000"/>
                </a:solidFill>
              </a:rPr>
              <a:t>Y</a:t>
            </a:r>
            <a:r>
              <a:rPr lang="en-US" u="none" dirty="0">
                <a:solidFill>
                  <a:srgbClr val="000000"/>
                </a:solidFill>
              </a:rPr>
              <a:t>o</a:t>
            </a:r>
            <a:r>
              <a:rPr lang="en" u="none" dirty="0">
                <a:solidFill>
                  <a:srgbClr val="000000"/>
                </a:solidFill>
              </a:rPr>
              <a:t>u have several investment options in SMG – stocks, bonds, </a:t>
            </a:r>
            <a:r>
              <a:rPr lang="en-US" u="none" dirty="0">
                <a:solidFill>
                  <a:srgbClr val="000000"/>
                </a:solidFill>
              </a:rPr>
              <a:t>mutual funds – but stocks are the most popular. </a:t>
            </a:r>
            <a:endParaRPr lang="en" u="none" dirty="0">
              <a:solidFill>
                <a:srgbClr val="000000"/>
              </a:solidFill>
            </a:endParaRPr>
          </a:p>
          <a:p>
            <a:endParaRPr lang="en" dirty="0">
              <a:solidFill>
                <a:srgbClr val="000000"/>
              </a:solidFill>
            </a:endParaRPr>
          </a:p>
          <a:p>
            <a:r>
              <a:rPr lang="en" dirty="0">
                <a:solidFill>
                  <a:srgbClr val="000000"/>
                </a:solidFill>
              </a:rPr>
              <a:t>[This slide</a:t>
            </a:r>
            <a:r>
              <a:rPr lang="en" baseline="0" dirty="0">
                <a:solidFill>
                  <a:srgbClr val="000000"/>
                </a:solidFill>
              </a:rPr>
              <a:t> is animated and will show a blue line in the middle upon clicking]</a:t>
            </a:r>
          </a:p>
          <a:p>
            <a:endParaRPr lang="en" baseline="0" dirty="0">
              <a:solidFill>
                <a:srgbClr val="000000"/>
              </a:solidFill>
            </a:endParaRPr>
          </a:p>
          <a:p>
            <a:r>
              <a:rPr lang="en" dirty="0">
                <a:solidFill>
                  <a:srgbClr val="000000"/>
                </a:solidFill>
              </a:rPr>
              <a:t>Companies (like Toro) reduce risk by developing several products for a variety of uses, seasons of the year, or parts of the country or even world. This results in more reliable earnings (which is what drives stock prices to positive returns). </a:t>
            </a:r>
          </a:p>
          <a:p>
            <a:endParaRPr dirty="0">
              <a:solidFill>
                <a:srgbClr val="000000"/>
              </a:solidFill>
            </a:endParaRPr>
          </a:p>
          <a:p>
            <a:r>
              <a:rPr lang="en" dirty="0">
                <a:solidFill>
                  <a:srgbClr val="000000"/>
                </a:solidFill>
              </a:rPr>
              <a:t>If Toro sold only snow blowers, what would its’ sales look like? Would you want to own its stock? </a:t>
            </a:r>
          </a:p>
          <a:p>
            <a:endParaRPr lang="en" dirty="0">
              <a:solidFill>
                <a:srgbClr val="000000"/>
              </a:solidFill>
            </a:endParaRPr>
          </a:p>
          <a:p>
            <a:r>
              <a:rPr lang="en" dirty="0">
                <a:solidFill>
                  <a:srgbClr val="000000"/>
                </a:solidFill>
              </a:rPr>
              <a:t>Optional:</a:t>
            </a:r>
          </a:p>
          <a:p>
            <a:r>
              <a:rPr lang="en" dirty="0">
                <a:solidFill>
                  <a:srgbClr val="000000"/>
                </a:solidFill>
              </a:rPr>
              <a:t>Ask the students if they can think of any other companies that diversify their risk?</a:t>
            </a:r>
            <a:r>
              <a:rPr lang="en" baseline="0" dirty="0">
                <a:solidFill>
                  <a:srgbClr val="000000"/>
                </a:solidFill>
              </a:rPr>
              <a:t>  Polaris is another example.</a:t>
            </a:r>
            <a:endParaRPr lang="en" dirty="0">
              <a:solidFill>
                <a:srgbClr val="000000"/>
              </a:solidFill>
            </a:endParaRPr>
          </a:p>
          <a:p>
            <a:endParaRPr lang="en" dirty="0">
              <a:solidFill>
                <a:srgbClr val="000000"/>
              </a:solidFill>
            </a:endParaRPr>
          </a:p>
          <a:p>
            <a:r>
              <a:rPr lang="en" dirty="0">
                <a:solidFill>
                  <a:srgbClr val="000000"/>
                </a:solidFill>
              </a:rPr>
              <a:t>Investors can use diversification in investing as well. The idea is that when one investment is not performing well, another may pick up the slack. </a:t>
            </a:r>
            <a:r>
              <a:rPr lang="en" baseline="0" dirty="0">
                <a:solidFill>
                  <a:srgbClr val="000000"/>
                </a:solidFill>
              </a:rPr>
              <a:t> </a:t>
            </a:r>
            <a:r>
              <a:rPr lang="en" dirty="0">
                <a:solidFill>
                  <a:srgbClr val="000000"/>
                </a:solidFill>
              </a:rPr>
              <a:t>So instead of owning just large companies, you can own large, mid, and small companies in U.S. and foreign countries, and mix in bonds as well. The theory is that over time you will see a smoothing of your returns. </a:t>
            </a:r>
          </a:p>
          <a:p>
            <a:endParaRPr lang="en-US" dirty="0">
              <a:solidFill>
                <a:srgbClr val="000000"/>
              </a:solidFill>
            </a:endParaRPr>
          </a:p>
          <a:p>
            <a:r>
              <a:rPr lang="en-US" dirty="0"/>
              <a:t>Diversification does not guarantee investment returns and does not eliminate the risk of loss.</a:t>
            </a:r>
            <a:endParaRPr dirty="0">
              <a:solidFill>
                <a:srgbClr val="000000"/>
              </a:solidFill>
            </a:endParaRPr>
          </a:p>
        </p:txBody>
      </p:sp>
      <p:sp>
        <p:nvSpPr>
          <p:cNvPr id="313" name="Shape 313"/>
          <p:cNvSpPr txBox="1">
            <a:spLocks noGrp="1"/>
          </p:cNvSpPr>
          <p:nvPr>
            <p:ph type="sldNum" idx="12"/>
          </p:nvPr>
        </p:nvSpPr>
        <p:spPr>
          <a:xfrm>
            <a:off x="4235669" y="9271465"/>
            <a:ext cx="3240362" cy="488061"/>
          </a:xfrm>
          <a:prstGeom prst="rect">
            <a:avLst/>
          </a:prstGeom>
          <a:noFill/>
          <a:ln>
            <a:noFill/>
          </a:ln>
        </p:spPr>
        <p:txBody>
          <a:bodyPr lIns="98466" tIns="49220" rIns="98466" bIns="49220" anchor="b" anchorCtr="0">
            <a:noAutofit/>
          </a:bodyPr>
          <a:lstStyle/>
          <a:p>
            <a:pPr>
              <a:buSzPct val="25000"/>
            </a:pPr>
            <a:r>
              <a:rPr lang="en"/>
              <a:t> </a:t>
            </a:r>
          </a:p>
        </p:txBody>
      </p:sp>
    </p:spTree>
    <p:extLst>
      <p:ext uri="{BB962C8B-B14F-4D97-AF65-F5344CB8AC3E}">
        <p14:creationId xmlns:p14="http://schemas.microsoft.com/office/powerpoint/2010/main" val="325095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should you research companies and review market trends before buying a stock, or selling?</a:t>
            </a:r>
          </a:p>
          <a:p>
            <a:pPr marL="174708" indent="-174708">
              <a:buFont typeface="Arial" panose="020B0604020202020204" pitchFamily="34" charset="0"/>
              <a:buChar char="•"/>
            </a:pPr>
            <a:r>
              <a:rPr lang="en-US" dirty="0"/>
              <a:t>What research have you already done?</a:t>
            </a:r>
          </a:p>
          <a:p>
            <a:pPr marL="174708" indent="-174708">
              <a:buFont typeface="Arial" panose="020B0604020202020204" pitchFamily="34" charset="0"/>
              <a:buChar char="•"/>
            </a:pPr>
            <a:r>
              <a:rPr lang="en-US" dirty="0"/>
              <a:t>Researching companies can help you understand how they might perform and any trends you may find. It keeps you informed and you learn more about the investments you’re making!</a:t>
            </a:r>
          </a:p>
          <a:p>
            <a:endParaRPr lang="en-US" dirty="0"/>
          </a:p>
          <a:p>
            <a:pPr lvl="0"/>
            <a:r>
              <a:rPr lang="en-US" dirty="0"/>
              <a:t>Where to do research:</a:t>
            </a:r>
          </a:p>
          <a:p>
            <a:pPr lvl="2"/>
            <a:r>
              <a:rPr lang="en-US" dirty="0"/>
              <a:t>Investopedia, Wall Street Journal, Yahoo Finance</a:t>
            </a:r>
          </a:p>
          <a:p>
            <a:pPr lvl="2"/>
            <a:r>
              <a:rPr lang="en-US" dirty="0"/>
              <a:t>Visit companies’ websites to see what products/updates they’re sharing</a:t>
            </a:r>
          </a:p>
          <a:p>
            <a:pPr lvl="2"/>
            <a:r>
              <a:rPr lang="en-US" dirty="0"/>
              <a:t>Google the company to see what other news is circulating about a company </a:t>
            </a:r>
            <a:r>
              <a:rPr lang="en-US" dirty="0">
                <a:sym typeface="Wingdings" panose="05000000000000000000" pitchFamily="2" charset="2"/>
              </a:rPr>
              <a:t></a:t>
            </a:r>
            <a:endParaRPr lang="en-US" dirty="0"/>
          </a:p>
          <a:p>
            <a:pPr lvl="0"/>
            <a:r>
              <a:rPr lang="en-US" b="1" dirty="0"/>
              <a:t>The importance of News and Current Events in SMG!</a:t>
            </a:r>
            <a:endParaRPr lang="en-US" dirty="0"/>
          </a:p>
          <a:p>
            <a:endParaRPr lang="en-US" dirty="0"/>
          </a:p>
        </p:txBody>
      </p:sp>
      <p:sp>
        <p:nvSpPr>
          <p:cNvPr id="4" name="Slide Number Placeholder 3"/>
          <p:cNvSpPr>
            <a:spLocks noGrp="1"/>
          </p:cNvSpPr>
          <p:nvPr>
            <p:ph type="sldNum" sz="quarter" idx="10"/>
          </p:nvPr>
        </p:nvSpPr>
        <p:spPr/>
        <p:txBody>
          <a:bodyPr/>
          <a:lstStyle/>
          <a:p>
            <a:fld id="{D107EC84-1201-4186-95AE-648F49D66A6F}" type="slidenum">
              <a:rPr lang="en-US" smtClean="0"/>
              <a:pPr/>
              <a:t>19</a:t>
            </a:fld>
            <a:endParaRPr lang="en-US"/>
          </a:p>
        </p:txBody>
      </p:sp>
    </p:spTree>
    <p:extLst>
      <p:ext uri="{BB962C8B-B14F-4D97-AF65-F5344CB8AC3E}">
        <p14:creationId xmlns:p14="http://schemas.microsoft.com/office/powerpoint/2010/main" val="214697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Research and Stock Tips!</a:t>
            </a:r>
          </a:p>
          <a:p>
            <a:pPr lvl="0"/>
            <a:endParaRPr lang="en-US" dirty="0"/>
          </a:p>
          <a:p>
            <a:pPr marL="174708" indent="-174708">
              <a:buFont typeface="Arial" panose="020B0604020202020204" pitchFamily="34" charset="0"/>
              <a:buChar char="•"/>
            </a:pPr>
            <a:r>
              <a:rPr lang="en-US" dirty="0"/>
              <a:t>Past performance – how did the company do a year ago? Any seasonal relationships (summer vs. winter?)? How have they been doing this year? </a:t>
            </a:r>
          </a:p>
          <a:p>
            <a:pPr marL="174708" indent="-174708">
              <a:buFont typeface="Arial" panose="020B0604020202020204" pitchFamily="34" charset="0"/>
              <a:buChar char="•"/>
            </a:pPr>
            <a:r>
              <a:rPr lang="en-US" dirty="0"/>
              <a:t>Does your company have new products or services, or a new invention? Are new products and services supposed to be popular?</a:t>
            </a:r>
          </a:p>
          <a:p>
            <a:pPr marL="174708" indent="-174708">
              <a:buFont typeface="Arial" panose="020B0604020202020204" pitchFamily="34" charset="0"/>
              <a:buChar char="•"/>
            </a:pPr>
            <a:endParaRPr lang="en-US" dirty="0"/>
          </a:p>
          <a:p>
            <a:r>
              <a:rPr lang="en-US" dirty="0"/>
              <a:t>STOCK TIPS FROM TRAVELERS – Investment Analyst shared these tips at our Fall Awards Ceremony:</a:t>
            </a:r>
          </a:p>
          <a:p>
            <a:pPr marL="174708" indent="-174708">
              <a:buFont typeface="Arial" panose="020B0604020202020204" pitchFamily="34" charset="0"/>
              <a:buChar char="•"/>
            </a:pPr>
            <a:r>
              <a:rPr lang="en-US" dirty="0"/>
              <a:t>Avoid familiarity – just because you know the brand or company doesn’t mean the company’s stock is performing well </a:t>
            </a:r>
          </a:p>
          <a:p>
            <a:pPr marL="640594" lvl="1" indent="-174708">
              <a:buFont typeface="Arial" panose="020B0604020202020204" pitchFamily="34" charset="0"/>
              <a:buChar char="•"/>
            </a:pPr>
            <a:r>
              <a:rPr lang="en-US" dirty="0"/>
              <a:t>EXAMPLE – who’s heard of Starbucks? Their stock was down the past few months.</a:t>
            </a:r>
          </a:p>
          <a:p>
            <a:pPr marL="174708" indent="-174708">
              <a:buFont typeface="Arial" panose="020B0604020202020204" pitchFamily="34" charset="0"/>
              <a:buChar char="•"/>
            </a:pPr>
            <a:r>
              <a:rPr lang="en-US" dirty="0"/>
              <a:t>Avoid investing for “popularity” – just because you know a company is popular or well-known doesn’t mean the stock will be doing well – just do your research</a:t>
            </a:r>
          </a:p>
          <a:p>
            <a:pPr marL="640594" lvl="1" indent="-174708">
              <a:buFont typeface="Arial" panose="020B0604020202020204" pitchFamily="34" charset="0"/>
              <a:buChar char="•"/>
            </a:pPr>
            <a:r>
              <a:rPr lang="en-US" dirty="0"/>
              <a:t>EXAMPLE – Under </a:t>
            </a:r>
            <a:r>
              <a:rPr lang="en-US" dirty="0" err="1"/>
              <a:t>Armour</a:t>
            </a:r>
            <a:r>
              <a:rPr lang="en-US" dirty="0"/>
              <a:t> – popular brand, but stock was down all year</a:t>
            </a:r>
          </a:p>
          <a:p>
            <a:pPr marL="174708" indent="-174708">
              <a:buFont typeface="Arial" panose="020B0604020202020204" pitchFamily="34" charset="0"/>
              <a:buChar char="•"/>
            </a:pPr>
            <a:r>
              <a:rPr lang="en-US" dirty="0"/>
              <a:t>Read between the lines! Amazon example – what does Amazon do? Send packages. What company might benefit from all those packages being sent?</a:t>
            </a:r>
          </a:p>
          <a:p>
            <a:endParaRPr lang="en-US" dirty="0"/>
          </a:p>
          <a:p>
            <a:pPr lvl="0"/>
            <a:r>
              <a:rPr lang="en-US" b="1" dirty="0"/>
              <a:t>The importance of News and Current Events in SMG!</a:t>
            </a:r>
            <a:endParaRPr lang="en-US" dirty="0"/>
          </a:p>
          <a:p>
            <a:endParaRPr lang="en-US" dirty="0"/>
          </a:p>
        </p:txBody>
      </p:sp>
      <p:sp>
        <p:nvSpPr>
          <p:cNvPr id="4" name="Slide Number Placeholder 3"/>
          <p:cNvSpPr>
            <a:spLocks noGrp="1"/>
          </p:cNvSpPr>
          <p:nvPr>
            <p:ph type="sldNum" sz="quarter" idx="10"/>
          </p:nvPr>
        </p:nvSpPr>
        <p:spPr/>
        <p:txBody>
          <a:bodyPr/>
          <a:lstStyle/>
          <a:p>
            <a:fld id="{D107EC84-1201-4186-95AE-648F49D66A6F}" type="slidenum">
              <a:rPr lang="en-US" smtClean="0"/>
              <a:pPr/>
              <a:t>20</a:t>
            </a:fld>
            <a:endParaRPr lang="en-US"/>
          </a:p>
        </p:txBody>
      </p:sp>
    </p:spTree>
    <p:extLst>
      <p:ext uri="{BB962C8B-B14F-4D97-AF65-F5344CB8AC3E}">
        <p14:creationId xmlns:p14="http://schemas.microsoft.com/office/powerpoint/2010/main" val="113305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The importance of News and Current Events in SMG!</a:t>
            </a:r>
            <a:endParaRPr lang="en-US" dirty="0"/>
          </a:p>
          <a:p>
            <a:pPr marL="174708" indent="-174708">
              <a:buFont typeface="Arial" panose="020B0604020202020204" pitchFamily="34" charset="0"/>
              <a:buChar char="•"/>
            </a:pPr>
            <a:r>
              <a:rPr lang="en-US" dirty="0"/>
              <a:t>Variety of ways news and current events can impact stock pricing and performance</a:t>
            </a:r>
          </a:p>
          <a:p>
            <a:pPr marL="640594" lvl="1" indent="-174708">
              <a:buFont typeface="Arial" panose="020B0604020202020204" pitchFamily="34" charset="0"/>
              <a:buChar char="•"/>
            </a:pPr>
            <a:r>
              <a:rPr lang="en-US" dirty="0"/>
              <a:t>News outlets share important updates on progress or changes within companies (TV, digital news, newspapers, magazine articles)</a:t>
            </a:r>
          </a:p>
          <a:p>
            <a:pPr marL="640594" lvl="1" indent="-174708">
              <a:buFont typeface="Arial" panose="020B0604020202020204" pitchFamily="34" charset="0"/>
              <a:buChar char="•"/>
            </a:pPr>
            <a:r>
              <a:rPr lang="en-US" dirty="0"/>
              <a:t>Depending on the type of stories shared, this can be considered “good” or “bad” press</a:t>
            </a:r>
          </a:p>
          <a:p>
            <a:pPr marL="1106481" lvl="2" indent="-174708">
              <a:buFont typeface="Arial" panose="020B0604020202020204" pitchFamily="34" charset="0"/>
              <a:buChar char="•"/>
            </a:pPr>
            <a:r>
              <a:rPr lang="en-US" dirty="0"/>
              <a:t>WHO KNOWS WHAT GOOD AND BAD PRESS IS?</a:t>
            </a:r>
          </a:p>
          <a:p>
            <a:pPr marL="1106481" lvl="2" indent="-174708">
              <a:buFont typeface="Arial" panose="020B0604020202020204" pitchFamily="34" charset="0"/>
              <a:buChar char="•"/>
            </a:pPr>
            <a:r>
              <a:rPr lang="en-US" dirty="0"/>
              <a:t>Example: a company donates a large sum of money</a:t>
            </a:r>
          </a:p>
          <a:p>
            <a:pPr marL="1106481" lvl="2" indent="-174708">
              <a:buFont typeface="Arial" panose="020B0604020202020204" pitchFamily="34" charset="0"/>
              <a:buChar char="•"/>
            </a:pPr>
            <a:r>
              <a:rPr lang="en-US" dirty="0"/>
              <a:t>Example: a company is called out for bad customer service</a:t>
            </a:r>
          </a:p>
          <a:p>
            <a:pPr marL="1106481" lvl="2" indent="-174708">
              <a:buFont typeface="Arial" panose="020B0604020202020204" pitchFamily="34" charset="0"/>
              <a:buChar char="•"/>
            </a:pPr>
            <a:r>
              <a:rPr lang="en-US" dirty="0"/>
              <a:t>Example: Chipotle, Airlines and passengers, Samsung, Frozen Movie performing well </a:t>
            </a:r>
          </a:p>
          <a:p>
            <a:pPr marL="1106481" lvl="2" indent="-174708">
              <a:buFont typeface="Arial" panose="020B0604020202020204" pitchFamily="34" charset="0"/>
              <a:buChar char="•"/>
            </a:pPr>
            <a:r>
              <a:rPr lang="en-US" b="1" dirty="0"/>
              <a:t>Review a company’s performance and see if it relates to any media/news attention it’s received!</a:t>
            </a:r>
          </a:p>
          <a:p>
            <a:pPr marL="640594" lvl="1" indent="-174708">
              <a:buFont typeface="Arial" panose="020B0604020202020204" pitchFamily="34" charset="0"/>
              <a:buChar char="•"/>
            </a:pPr>
            <a:r>
              <a:rPr lang="en-US" dirty="0"/>
              <a:t>Current Events</a:t>
            </a:r>
          </a:p>
          <a:p>
            <a:pPr marL="1106481" lvl="2" indent="-174708">
              <a:buFont typeface="Arial" panose="020B0604020202020204" pitchFamily="34" charset="0"/>
              <a:buChar char="•"/>
            </a:pPr>
            <a:r>
              <a:rPr lang="en-US" dirty="0"/>
              <a:t>Natural disasters – how it affects companies’ performance – recent snowstorm (</a:t>
            </a:r>
            <a:r>
              <a:rPr lang="en-US" dirty="0" err="1"/>
              <a:t>snowblowers</a:t>
            </a:r>
            <a:r>
              <a:rPr lang="en-US" dirty="0"/>
              <a:t>, snow equipment, snow sport equipment), hurricanes this past summer</a:t>
            </a:r>
          </a:p>
          <a:p>
            <a:pPr marL="1106481" lvl="2" indent="-174708">
              <a:buFont typeface="Arial" panose="020B0604020202020204" pitchFamily="34" charset="0"/>
              <a:buChar char="•"/>
            </a:pPr>
            <a:r>
              <a:rPr lang="en-US" dirty="0"/>
              <a:t>Company mergers – one company buys another</a:t>
            </a:r>
          </a:p>
          <a:p>
            <a:pPr marL="1106481" lvl="2" indent="-174708">
              <a:buFont typeface="Arial" panose="020B0604020202020204" pitchFamily="34" charset="0"/>
              <a:buChar char="•"/>
            </a:pPr>
            <a:r>
              <a:rPr lang="en-US" dirty="0"/>
              <a:t>Social trends – Use Amazon example! (packaging materials)</a:t>
            </a:r>
          </a:p>
          <a:p>
            <a:pPr marL="1106481" lvl="2" indent="-174708">
              <a:buFont typeface="Arial" panose="020B0604020202020204" pitchFamily="34" charset="0"/>
              <a:buChar char="•"/>
            </a:pPr>
            <a:r>
              <a:rPr lang="en-US" dirty="0"/>
              <a:t>Things happening in the government (tax reform, health care, education, etc.)</a:t>
            </a:r>
          </a:p>
          <a:p>
            <a:endParaRPr lang="en-US" dirty="0"/>
          </a:p>
        </p:txBody>
      </p:sp>
      <p:sp>
        <p:nvSpPr>
          <p:cNvPr id="4" name="Slide Number Placeholder 3"/>
          <p:cNvSpPr>
            <a:spLocks noGrp="1"/>
          </p:cNvSpPr>
          <p:nvPr>
            <p:ph type="sldNum" sz="quarter" idx="10"/>
          </p:nvPr>
        </p:nvSpPr>
        <p:spPr/>
        <p:txBody>
          <a:bodyPr/>
          <a:lstStyle/>
          <a:p>
            <a:fld id="{D107EC84-1201-4186-95AE-648F49D66A6F}" type="slidenum">
              <a:rPr lang="en-US" smtClean="0"/>
              <a:pPr/>
              <a:t>21</a:t>
            </a:fld>
            <a:endParaRPr lang="en-US"/>
          </a:p>
        </p:txBody>
      </p:sp>
    </p:spTree>
    <p:extLst>
      <p:ext uri="{BB962C8B-B14F-4D97-AF65-F5344CB8AC3E}">
        <p14:creationId xmlns:p14="http://schemas.microsoft.com/office/powerpoint/2010/main" val="3258593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59" name="Shape 359"/>
          <p:cNvSpPr txBox="1">
            <a:spLocks noGrp="1"/>
          </p:cNvSpPr>
          <p:nvPr>
            <p:ph type="body" idx="1"/>
          </p:nvPr>
        </p:nvSpPr>
        <p:spPr>
          <a:xfrm>
            <a:off x="747782" y="4636581"/>
            <a:ext cx="5982207" cy="4392549"/>
          </a:xfrm>
          <a:prstGeom prst="rect">
            <a:avLst/>
          </a:prstGeom>
          <a:noFill/>
          <a:ln>
            <a:noFill/>
          </a:ln>
        </p:spPr>
        <p:txBody>
          <a:bodyPr lIns="98466" tIns="49220" rIns="98466" bIns="49220" anchor="t" anchorCtr="0">
            <a:noAutofit/>
          </a:bodyPr>
          <a:lstStyle/>
          <a:p>
            <a:r>
              <a:rPr lang="en" u="sng" dirty="0">
                <a:solidFill>
                  <a:srgbClr val="000000"/>
                </a:solidFill>
              </a:rPr>
              <a:t>Slide 22: Final Tips</a:t>
            </a:r>
          </a:p>
          <a:p>
            <a:endParaRPr lang="en-US" dirty="0">
              <a:solidFill>
                <a:srgbClr val="000000"/>
              </a:solidFill>
            </a:endParaRPr>
          </a:p>
          <a:p>
            <a:r>
              <a:rPr lang="en-US" dirty="0">
                <a:solidFill>
                  <a:srgbClr val="000000"/>
                </a:solidFill>
              </a:rPr>
              <a:t>Some calculated</a:t>
            </a:r>
            <a:r>
              <a:rPr lang="en-US" baseline="0" dirty="0">
                <a:solidFill>
                  <a:srgbClr val="000000"/>
                </a:solidFill>
              </a:rPr>
              <a:t> risk-taking is warranted in order to gain a potentially greater return, especially if your time horizon is long.  However, some risk is not worth the potential additional return.  Taking additional risk without a reasonable expectation of being compensated for that risk is akin to gambling.  Be sure to understand the various methods of managing risk.</a:t>
            </a:r>
            <a:endParaRPr lang="en-US" dirty="0">
              <a:solidFill>
                <a:srgbClr val="000000"/>
              </a:solidFill>
            </a:endParaRPr>
          </a:p>
          <a:p>
            <a:endParaRPr lang="en-US" dirty="0">
              <a:solidFill>
                <a:srgbClr val="000000"/>
              </a:solidFill>
            </a:endParaRPr>
          </a:p>
          <a:p>
            <a:r>
              <a:rPr lang="en-US" dirty="0">
                <a:solidFill>
                  <a:srgbClr val="000000"/>
                </a:solidFill>
              </a:rPr>
              <a:t>Optional for presenter:</a:t>
            </a:r>
          </a:p>
          <a:p>
            <a:r>
              <a:rPr lang="en-US" dirty="0">
                <a:solidFill>
                  <a:srgbClr val="000000"/>
                </a:solidFill>
              </a:rPr>
              <a:t>Include resources and examples that would be relevant</a:t>
            </a:r>
            <a:r>
              <a:rPr lang="en-US" baseline="0" dirty="0">
                <a:solidFill>
                  <a:srgbClr val="000000"/>
                </a:solidFill>
              </a:rPr>
              <a:t> for a high school student to use if they wanted to continue to learn about investing after the presentation. (For example, the FPA or CFP website, relevant blogs, Investopedia.com)</a:t>
            </a:r>
            <a:endParaRPr lang="en-US" dirty="0">
              <a:solidFill>
                <a:srgbClr val="000000"/>
              </a:solidFill>
            </a:endParaRPr>
          </a:p>
        </p:txBody>
      </p:sp>
      <p:sp>
        <p:nvSpPr>
          <p:cNvPr id="360" name="Shape 360"/>
          <p:cNvSpPr txBox="1">
            <a:spLocks noGrp="1"/>
          </p:cNvSpPr>
          <p:nvPr>
            <p:ph type="sldNum" idx="12"/>
          </p:nvPr>
        </p:nvSpPr>
        <p:spPr>
          <a:xfrm>
            <a:off x="4235669" y="9271465"/>
            <a:ext cx="3240362" cy="488061"/>
          </a:xfrm>
          <a:prstGeom prst="rect">
            <a:avLst/>
          </a:prstGeom>
          <a:noFill/>
          <a:ln>
            <a:noFill/>
          </a:ln>
        </p:spPr>
        <p:txBody>
          <a:bodyPr lIns="98466" tIns="49220" rIns="98466" bIns="49220" anchor="b" anchorCtr="0">
            <a:noAutofit/>
          </a:bodyPr>
          <a:lstStyle/>
          <a:p>
            <a:pPr>
              <a:buSzPct val="25000"/>
            </a:pPr>
            <a:r>
              <a:rPr lang="en"/>
              <a:t> </a:t>
            </a:r>
          </a:p>
        </p:txBody>
      </p:sp>
    </p:spTree>
    <p:extLst>
      <p:ext uri="{BB962C8B-B14F-4D97-AF65-F5344CB8AC3E}">
        <p14:creationId xmlns:p14="http://schemas.microsoft.com/office/powerpoint/2010/main" val="399675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07EC84-1201-4186-95AE-648F49D66A6F}" type="slidenum">
              <a:rPr lang="en-US" smtClean="0"/>
              <a:pPr/>
              <a:t>23</a:t>
            </a:fld>
            <a:endParaRPr lang="en-US"/>
          </a:p>
        </p:txBody>
      </p:sp>
    </p:spTree>
    <p:extLst>
      <p:ext uri="{BB962C8B-B14F-4D97-AF65-F5344CB8AC3E}">
        <p14:creationId xmlns:p14="http://schemas.microsoft.com/office/powerpoint/2010/main" val="243995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747782" y="4636581"/>
            <a:ext cx="5982207" cy="4392549"/>
          </a:xfrm>
          <a:prstGeom prst="rect">
            <a:avLst/>
          </a:prstGeom>
        </p:spPr>
        <p:txBody>
          <a:bodyPr lIns="98466" tIns="98466" rIns="98466" bIns="98466" anchor="t" anchorCtr="0">
            <a:noAutofit/>
          </a:bodyPr>
          <a:lstStyle/>
          <a:p>
            <a:r>
              <a:rPr lang="en" u="sng" dirty="0">
                <a:solidFill>
                  <a:srgbClr val="000000"/>
                </a:solidFill>
              </a:rPr>
              <a:t>Slide 2: Agenda</a:t>
            </a:r>
          </a:p>
          <a:p>
            <a:endParaRPr lang="en" dirty="0">
              <a:solidFill>
                <a:srgbClr val="000000"/>
              </a:solidFill>
            </a:endParaRPr>
          </a:p>
          <a:p>
            <a:r>
              <a:rPr lang="en" dirty="0">
                <a:solidFill>
                  <a:srgbClr val="000000"/>
                </a:solidFill>
              </a:rPr>
              <a:t>(This slide has animation and will highlight Section A when you click).</a:t>
            </a:r>
          </a:p>
          <a:p>
            <a:endParaRPr lang="en" dirty="0">
              <a:solidFill>
                <a:srgbClr val="000000"/>
              </a:solidFill>
            </a:endParaRPr>
          </a:p>
          <a:p>
            <a:r>
              <a:rPr lang="en" dirty="0">
                <a:solidFill>
                  <a:srgbClr val="000000"/>
                </a:solidFill>
              </a:rPr>
              <a:t>Provide students with a brief overview of what will be covered. </a:t>
            </a:r>
          </a:p>
          <a:p>
            <a:endParaRPr lang="en" dirty="0">
              <a:solidFill>
                <a:srgbClr val="000000"/>
              </a:solidFill>
            </a:endParaRPr>
          </a:p>
          <a:p>
            <a:r>
              <a:rPr lang="en" dirty="0">
                <a:solidFill>
                  <a:srgbClr val="000000"/>
                </a:solidFill>
              </a:rPr>
              <a:t>Optional:</a:t>
            </a:r>
          </a:p>
          <a:p>
            <a:r>
              <a:rPr lang="en" dirty="0">
                <a:solidFill>
                  <a:srgbClr val="000000"/>
                </a:solidFill>
              </a:rPr>
              <a:t>Share a personal (or client) story about Investing with the students.</a:t>
            </a:r>
          </a:p>
          <a:p>
            <a:endParaRPr lang="en" dirty="0">
              <a:solidFill>
                <a:srgbClr val="000000"/>
              </a:solidFill>
            </a:endParaRPr>
          </a:p>
          <a:p>
            <a:r>
              <a:rPr lang="en" dirty="0">
                <a:solidFill>
                  <a:srgbClr val="000000"/>
                </a:solidFill>
              </a:rPr>
              <a:t>Optional:</a:t>
            </a:r>
          </a:p>
          <a:p>
            <a:r>
              <a:rPr lang="en" dirty="0">
                <a:solidFill>
                  <a:srgbClr val="000000"/>
                </a:solidFill>
              </a:rPr>
              <a:t>Ask students if there is anything specific they’d like to learn about Investing.</a:t>
            </a:r>
            <a:endParaRPr lang="en" sz="1900" dirty="0">
              <a:solidFill>
                <a:srgbClr val="000000"/>
              </a:solidFill>
            </a:endParaRPr>
          </a:p>
          <a:p>
            <a:endParaRPr b="1" dirty="0">
              <a:solidFill>
                <a:srgbClr val="6AA84F"/>
              </a:solidFill>
            </a:endParaRPr>
          </a:p>
        </p:txBody>
      </p:sp>
    </p:spTree>
    <p:extLst>
      <p:ext uri="{BB962C8B-B14F-4D97-AF65-F5344CB8AC3E}">
        <p14:creationId xmlns:p14="http://schemas.microsoft.com/office/powerpoint/2010/main" val="231101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Any questions about SMG right away that you want to make sure we talk about?</a:t>
            </a:r>
          </a:p>
        </p:txBody>
      </p:sp>
      <p:sp>
        <p:nvSpPr>
          <p:cNvPr id="4" name="Slide Number Placeholder 3"/>
          <p:cNvSpPr>
            <a:spLocks noGrp="1"/>
          </p:cNvSpPr>
          <p:nvPr>
            <p:ph type="sldNum" sz="quarter" idx="10"/>
          </p:nvPr>
        </p:nvSpPr>
        <p:spPr/>
        <p:txBody>
          <a:bodyPr/>
          <a:lstStyle/>
          <a:p>
            <a:fld id="{D107EC84-1201-4186-95AE-648F49D66A6F}" type="slidenum">
              <a:rPr lang="en-US" smtClean="0"/>
              <a:pPr/>
              <a:t>3</a:t>
            </a:fld>
            <a:endParaRPr lang="en-US"/>
          </a:p>
        </p:txBody>
      </p:sp>
    </p:spTree>
    <p:extLst>
      <p:ext uri="{BB962C8B-B14F-4D97-AF65-F5344CB8AC3E}">
        <p14:creationId xmlns:p14="http://schemas.microsoft.com/office/powerpoint/2010/main" val="123906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PAUSE HERE FOR QUESTIONS!</a:t>
            </a:r>
            <a:endParaRPr lang="en-US" sz="1200" u="sng" dirty="0">
              <a:solidFill>
                <a:srgbClr val="000000"/>
              </a:solidFill>
            </a:endParaRPr>
          </a:p>
          <a:p>
            <a:pPr>
              <a:buClr>
                <a:srgbClr val="000000"/>
              </a:buClr>
              <a:buSzPct val="25000"/>
            </a:pPr>
            <a:r>
              <a:rPr lang="en-US" sz="1200" u="sng" dirty="0">
                <a:solidFill>
                  <a:srgbClr val="000000"/>
                </a:solidFill>
                <a:latin typeface="+mn-lt"/>
                <a:ea typeface="Calibri"/>
                <a:cs typeface="Calibri"/>
                <a:sym typeface="Calibri"/>
              </a:rPr>
              <a:t>ASK STUDENTS  - WHAT DO YOU ALREADY KNOW ABOUT INVESTING AND THE STOCK MARKET?</a:t>
            </a:r>
          </a:p>
          <a:p>
            <a:pPr>
              <a:buClr>
                <a:srgbClr val="000000"/>
              </a:buClr>
              <a:buSzPct val="25000"/>
            </a:pPr>
            <a:r>
              <a:rPr lang="en-US" sz="1200" dirty="0">
                <a:solidFill>
                  <a:srgbClr val="000000"/>
                </a:solidFill>
                <a:latin typeface="+mn-lt"/>
                <a:ea typeface="Calibri"/>
                <a:cs typeface="Calibri"/>
                <a:sym typeface="Calibri"/>
              </a:rPr>
              <a:t>Via chat: Have students name things that can rise in value, why would investing be important?</a:t>
            </a:r>
            <a:endParaRPr lang="en-US" sz="1200" u="sng" dirty="0">
              <a:solidFill>
                <a:srgbClr val="000000"/>
              </a:solidFill>
              <a:latin typeface="+mn-lt"/>
              <a:ea typeface="Calibri"/>
              <a:cs typeface="Calibri"/>
              <a:sym typeface="Calibri"/>
            </a:endParaRPr>
          </a:p>
          <a:p>
            <a:pPr>
              <a:buClr>
                <a:srgbClr val="000000"/>
              </a:buClr>
              <a:buSzPct val="25000"/>
            </a:pPr>
            <a:endParaRPr lang="en-US" sz="1200" u="sng" dirty="0">
              <a:solidFill>
                <a:srgbClr val="000000"/>
              </a:solidFill>
              <a:latin typeface="+mn-lt"/>
              <a:ea typeface="Calibri"/>
              <a:cs typeface="Calibri"/>
              <a:sym typeface="Calibri"/>
            </a:endParaRPr>
          </a:p>
          <a:p>
            <a:pPr>
              <a:buClr>
                <a:srgbClr val="000000"/>
              </a:buClr>
              <a:buSzPct val="25000"/>
            </a:pPr>
            <a:r>
              <a:rPr lang="en-US" sz="1200" u="none" baseline="0" dirty="0">
                <a:solidFill>
                  <a:srgbClr val="000000"/>
                </a:solidFill>
                <a:latin typeface="+mn-lt"/>
                <a:ea typeface="Calibri"/>
                <a:cs typeface="Calibri"/>
                <a:sym typeface="Calibri"/>
              </a:rPr>
              <a:t>Optional:</a:t>
            </a:r>
          </a:p>
          <a:p>
            <a:pPr>
              <a:buClr>
                <a:srgbClr val="000000"/>
              </a:buClr>
              <a:buSzPct val="25000"/>
            </a:pPr>
            <a:r>
              <a:rPr lang="en-US" sz="1200" u="none" baseline="0" dirty="0">
                <a:solidFill>
                  <a:srgbClr val="000000"/>
                </a:solidFill>
                <a:latin typeface="+mn-lt"/>
                <a:ea typeface="Calibri"/>
                <a:cs typeface="Calibri"/>
                <a:sym typeface="Calibri"/>
              </a:rPr>
              <a:t>Ask the students to brainstorm why investing might be important.  What are reasons they would want to invest?  What might investing help them do?</a:t>
            </a:r>
            <a:endParaRPr lang="en-US" sz="1200" u="none" dirty="0">
              <a:solidFill>
                <a:srgbClr val="000000"/>
              </a:solidFill>
              <a:latin typeface="+mn-lt"/>
              <a:ea typeface="Calibri"/>
              <a:cs typeface="Calibri"/>
              <a:sym typeface="Calibri"/>
            </a:endParaRPr>
          </a:p>
          <a:p>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The reason to accumulate money is so you don’t have to worry about money.  It’s sort of like health.  It’s only when you’re sick that you realize how great it is to feel healthy.  Similarly, it’s only when you don’t have enough money that you realize how great it is to be on a solid financial footing.  More money may not make you happy—but not having money could make you extremely unhappy.  You want to get to the point where money isn’t something you worry about.</a:t>
            </a:r>
          </a:p>
          <a:p>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This may mean saving like crazy.  And, no, you won’t be missing out on much.  All those possessions you want will give you so little pleasure.  Instead, what will give you pleasure is striving after the things you’re passionate about.  I would encourage you to manage your financial life so you can do just that.</a:t>
            </a:r>
          </a:p>
          <a:p>
            <a:pPr>
              <a:buClr>
                <a:srgbClr val="000000"/>
              </a:buClr>
            </a:pPr>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Understanding the basics of investing is one tool for your future as you become more independent with your spending and saving habits.</a:t>
            </a:r>
            <a:endParaRPr lang="en-US" sz="1200" u="sng" dirty="0">
              <a:solidFill>
                <a:srgbClr val="000000"/>
              </a:solidFill>
            </a:endParaRPr>
          </a:p>
          <a:p>
            <a:pPr>
              <a:buClr>
                <a:srgbClr val="000000"/>
              </a:buClr>
              <a:buSzPct val="25000"/>
            </a:pPr>
            <a:endParaRPr lang="en-US" sz="1200" dirty="0">
              <a:solidFill>
                <a:srgbClr val="000000"/>
              </a:solidFill>
            </a:endParaRPr>
          </a:p>
          <a:p>
            <a:pPr>
              <a:buClr>
                <a:srgbClr val="000000"/>
              </a:buClr>
              <a:buSzPct val="25000"/>
            </a:pPr>
            <a:r>
              <a:rPr lang="en-US" sz="1200" dirty="0">
                <a:solidFill>
                  <a:srgbClr val="000000"/>
                </a:solidFill>
              </a:rPr>
              <a:t>DEFINITION FOR INVESTING</a:t>
            </a:r>
          </a:p>
          <a:p>
            <a:pPr>
              <a:buClr>
                <a:srgbClr val="000000"/>
              </a:buClr>
              <a:buSzPct val="25000"/>
            </a:pPr>
            <a:endParaRPr lang="en-US" sz="1200" dirty="0">
              <a:solidFill>
                <a:srgbClr val="000000"/>
              </a:solidFill>
            </a:endParaRPr>
          </a:p>
          <a:p>
            <a:pPr>
              <a:buClr>
                <a:srgbClr val="000000"/>
              </a:buClr>
              <a:buSzPct val="25000"/>
            </a:pPr>
            <a:r>
              <a:rPr lang="en-US" sz="1200" dirty="0">
                <a:solidFill>
                  <a:srgbClr val="000000"/>
                </a:solidFill>
              </a:rPr>
              <a:t>Optional:</a:t>
            </a:r>
          </a:p>
          <a:p>
            <a:pPr>
              <a:buClr>
                <a:srgbClr val="000000"/>
              </a:buClr>
              <a:buSzPct val="25000"/>
            </a:pPr>
            <a:r>
              <a:rPr lang="en-US" sz="1200" dirty="0">
                <a:solidFill>
                  <a:srgbClr val="000000"/>
                </a:solidFill>
              </a:rPr>
              <a:t>Have a few students give their definition of investing and/or saving.</a:t>
            </a:r>
          </a:p>
          <a:p>
            <a:pPr>
              <a:buClr>
                <a:srgbClr val="000000"/>
              </a:buClr>
              <a:buSzPct val="25000"/>
            </a:pPr>
            <a:endParaRPr lang="en-US" sz="1200" dirty="0">
              <a:solidFill>
                <a:srgbClr val="000000"/>
              </a:solidFill>
            </a:endParaRPr>
          </a:p>
          <a:p>
            <a:pPr>
              <a:buClr>
                <a:srgbClr val="000000"/>
              </a:buClr>
              <a:buSzPct val="25000"/>
            </a:pPr>
            <a:r>
              <a:rPr lang="en-US" sz="1200" dirty="0">
                <a:solidFill>
                  <a:srgbClr val="000000"/>
                </a:solidFill>
              </a:rPr>
              <a:t>Optional:</a:t>
            </a:r>
          </a:p>
          <a:p>
            <a:pPr>
              <a:buClr>
                <a:srgbClr val="000000"/>
              </a:buClr>
              <a:buSzPct val="25000"/>
            </a:pPr>
            <a:r>
              <a:rPr lang="en-US" sz="1200" dirty="0">
                <a:solidFill>
                  <a:srgbClr val="000000"/>
                </a:solidFill>
              </a:rPr>
              <a:t>Ask students to list off investments they know.</a:t>
            </a:r>
          </a:p>
          <a:p>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Some items to include would be stocks, bonds, mutual funds, antiques, art (paintings, sculptures, etc.), collectibles, real estate, sports memorabilia, education, etc. Some other items that may be of interest to students would be certain types of cars, etc.</a:t>
            </a:r>
          </a:p>
          <a:p>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Remind students that to consider these things as investments they must be willing to sell them, and they must have the potential to increase in value. </a:t>
            </a:r>
          </a:p>
          <a:p>
            <a:pPr>
              <a:buClr>
                <a:srgbClr val="000000"/>
              </a:buClr>
              <a:buSzPct val="25000"/>
            </a:pPr>
            <a:endParaRPr lang="en-US" sz="1200" dirty="0">
              <a:solidFill>
                <a:srgbClr val="000000"/>
              </a:solidFill>
              <a:latin typeface="+mn-lt"/>
              <a:ea typeface="Calibri"/>
              <a:cs typeface="Calibri"/>
              <a:sym typeface="Calibri"/>
            </a:endParaRPr>
          </a:p>
          <a:p>
            <a:pPr>
              <a:buClr>
                <a:srgbClr val="000000"/>
              </a:buClr>
              <a:buSzPct val="25000"/>
            </a:pPr>
            <a:r>
              <a:rPr lang="en-US" sz="1200" dirty="0">
                <a:solidFill>
                  <a:srgbClr val="000000"/>
                </a:solidFill>
                <a:latin typeface="+mn-lt"/>
                <a:ea typeface="Calibri"/>
                <a:cs typeface="Calibri"/>
                <a:sym typeface="Calibri"/>
              </a:rPr>
              <a:t>Investing is spending money on something with the expectation of a future return or benefit. Remember, though, returns are not always guaranteed. </a:t>
            </a:r>
          </a:p>
          <a:p>
            <a:endParaRPr lang="en-US" sz="1200" dirty="0">
              <a:solidFill>
                <a:srgbClr val="000000"/>
              </a:solidFill>
            </a:endParaRPr>
          </a:p>
          <a:p>
            <a:r>
              <a:rPr lang="en-US" sz="1200" dirty="0">
                <a:solidFill>
                  <a:srgbClr val="000000"/>
                </a:solidFill>
              </a:rPr>
              <a:t>Investing is an opportunity to get more than face value out of your money if done responsibly.</a:t>
            </a:r>
          </a:p>
          <a:p>
            <a:endParaRPr lang="en-US" dirty="0"/>
          </a:p>
        </p:txBody>
      </p:sp>
      <p:sp>
        <p:nvSpPr>
          <p:cNvPr id="4" name="Slide Number Placeholder 3"/>
          <p:cNvSpPr>
            <a:spLocks noGrp="1"/>
          </p:cNvSpPr>
          <p:nvPr>
            <p:ph type="sldNum" sz="quarter" idx="10"/>
          </p:nvPr>
        </p:nvSpPr>
        <p:spPr/>
        <p:txBody>
          <a:bodyPr/>
          <a:lstStyle/>
          <a:p>
            <a:fld id="{D107EC84-1201-4186-95AE-648F49D66A6F}" type="slidenum">
              <a:rPr lang="en-US" smtClean="0"/>
              <a:pPr/>
              <a:t>11</a:t>
            </a:fld>
            <a:endParaRPr lang="en-US"/>
          </a:p>
        </p:txBody>
      </p:sp>
    </p:spTree>
    <p:extLst>
      <p:ext uri="{BB962C8B-B14F-4D97-AF65-F5344CB8AC3E}">
        <p14:creationId xmlns:p14="http://schemas.microsoft.com/office/powerpoint/2010/main" val="391289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747782" y="4636581"/>
            <a:ext cx="5982207" cy="4392549"/>
          </a:xfrm>
          <a:prstGeom prst="rect">
            <a:avLst/>
          </a:prstGeom>
          <a:noFill/>
          <a:ln>
            <a:noFill/>
          </a:ln>
        </p:spPr>
        <p:txBody>
          <a:bodyPr lIns="98466" tIns="49220" rIns="98466" bIns="49220" anchor="t" anchorCtr="0">
            <a:noAutofit/>
          </a:bodyPr>
          <a:lstStyle/>
          <a:p>
            <a:pPr>
              <a:buClr>
                <a:srgbClr val="000000"/>
              </a:buClr>
              <a:buSzPct val="25000"/>
            </a:pPr>
            <a:r>
              <a:rPr lang="en" sz="900" u="sng" dirty="0">
                <a:solidFill>
                  <a:srgbClr val="000000"/>
                </a:solidFill>
                <a:latin typeface="Calibri"/>
                <a:ea typeface="Calibri"/>
                <a:cs typeface="Calibri"/>
                <a:sym typeface="Calibri"/>
              </a:rPr>
              <a:t>Slide 5: Why Should You Invest?</a:t>
            </a:r>
          </a:p>
          <a:p>
            <a:pPr>
              <a:buClr>
                <a:srgbClr val="000000"/>
              </a:buClr>
              <a:buSzPct val="25000"/>
            </a:pPr>
            <a:endParaRPr lang="en" sz="900" dirty="0">
              <a:solidFill>
                <a:srgbClr val="000000"/>
              </a:solidFill>
              <a:latin typeface="Calibri"/>
              <a:ea typeface="Calibri"/>
              <a:cs typeface="Calibri"/>
              <a:sym typeface="Calibri"/>
            </a:endParaRPr>
          </a:p>
          <a:p>
            <a:pPr>
              <a:buClr>
                <a:srgbClr val="000000"/>
              </a:buClr>
              <a:buSzPct val="25000"/>
            </a:pPr>
            <a:r>
              <a:rPr lang="en" sz="900" dirty="0">
                <a:solidFill>
                  <a:srgbClr val="000000"/>
                </a:solidFill>
                <a:latin typeface="Calibri"/>
                <a:ea typeface="Calibri"/>
                <a:cs typeface="Calibri"/>
                <a:sym typeface="Calibri"/>
              </a:rPr>
              <a:t>Why should you invest the money if you don’t need it in the near term?</a:t>
            </a:r>
          </a:p>
          <a:p>
            <a:pPr>
              <a:buClr>
                <a:srgbClr val="000000"/>
              </a:buClr>
              <a:buSzPct val="25000"/>
            </a:pPr>
            <a:r>
              <a:rPr lang="en" sz="900" dirty="0">
                <a:solidFill>
                  <a:srgbClr val="000000"/>
                </a:solidFill>
                <a:latin typeface="Calibri"/>
                <a:ea typeface="Calibri"/>
                <a:cs typeface="Calibri"/>
                <a:sym typeface="Calibri"/>
              </a:rPr>
              <a:t> </a:t>
            </a:r>
          </a:p>
          <a:p>
            <a:pPr>
              <a:spcBef>
                <a:spcPts val="388"/>
              </a:spcBef>
              <a:buClr>
                <a:srgbClr val="000000"/>
              </a:buClr>
              <a:buSzPct val="25000"/>
            </a:pPr>
            <a:r>
              <a:rPr lang="en" sz="900" dirty="0">
                <a:solidFill>
                  <a:srgbClr val="000000"/>
                </a:solidFill>
                <a:ea typeface="Calibri"/>
                <a:cs typeface="Calibri"/>
                <a:sym typeface="Calibri"/>
              </a:rPr>
              <a:t>Start saving for financial freedom and retirement:  I am defining financial freedom as having the financial resources that allow you to make choices. You have an opportunity for a new, better job—maybe self-employment; do you have the financial resources to make the transition? What was once your dream job has turned into a nightmare; do you have the financial resources to support yourself as you look for a new job? If you have significant savings for retirement, it provides you with the freedom to make more risky decisions that might just pay off for you. I know, I know, retirement seems like forever from now.  But it’s more important than ever for us to focus on this savings goal as soon as possible.  We will discuss the power of compounding later.  The earlier you start, the greater the compounding effect. </a:t>
            </a:r>
          </a:p>
          <a:p>
            <a:endParaRPr sz="900" dirty="0">
              <a:solidFill>
                <a:srgbClr val="000000"/>
              </a:solidFill>
              <a:latin typeface="Calibri"/>
              <a:ea typeface="Calibri"/>
              <a:cs typeface="Calibri"/>
              <a:sym typeface="Calibri"/>
            </a:endParaRPr>
          </a:p>
          <a:p>
            <a:pPr>
              <a:buClr>
                <a:srgbClr val="000000"/>
              </a:buClr>
              <a:buSzPct val="25000"/>
            </a:pPr>
            <a:r>
              <a:rPr lang="en" sz="900" dirty="0">
                <a:solidFill>
                  <a:srgbClr val="000000"/>
                </a:solidFill>
                <a:latin typeface="Calibri"/>
                <a:ea typeface="Calibri"/>
                <a:cs typeface="Calibri"/>
                <a:sym typeface="Calibri"/>
              </a:rPr>
              <a:t>Meeting long term goals: Grow your money to be able to meet long-term goals more quickly. </a:t>
            </a:r>
          </a:p>
          <a:p>
            <a:endParaRPr sz="900" dirty="0">
              <a:solidFill>
                <a:srgbClr val="000000"/>
              </a:solidFill>
              <a:latin typeface="Calibri"/>
              <a:ea typeface="Calibri"/>
              <a:cs typeface="Calibri"/>
              <a:sym typeface="Calibri"/>
            </a:endParaRPr>
          </a:p>
          <a:p>
            <a:pPr>
              <a:buClr>
                <a:srgbClr val="000000"/>
              </a:buClr>
              <a:buSzPct val="25000"/>
            </a:pPr>
            <a:r>
              <a:rPr lang="en" sz="900" dirty="0">
                <a:solidFill>
                  <a:srgbClr val="000000"/>
                </a:solidFill>
                <a:latin typeface="Calibri"/>
                <a:ea typeface="Calibri"/>
                <a:cs typeface="Calibri"/>
                <a:sym typeface="Calibri"/>
              </a:rPr>
              <a:t>Beat Inflation: You want to beat inflation because you want to at least match and hopefully exceed changes in the cost of living.  For Example, you have $10,000 to set aside to spend in five years. At 3% inflation, what you would have bought with the $10,000 today will cost $11,593 in five years. You want to earn more than the 3% rate of inflation so you be able to at least buy what you could have bought today in five years.  Ideally, you would have some left over if your investment returns exceeded the rate of inflation.</a:t>
            </a:r>
          </a:p>
          <a:p>
            <a:pPr>
              <a:spcBef>
                <a:spcPts val="388"/>
              </a:spcBef>
              <a:buClr>
                <a:srgbClr val="000000"/>
              </a:buClr>
              <a:buSzPct val="25000"/>
            </a:pPr>
            <a:endParaRPr lang="en" sz="900" dirty="0">
              <a:solidFill>
                <a:srgbClr val="000000"/>
              </a:solidFill>
              <a:latin typeface="Calibri"/>
              <a:ea typeface="Calibri"/>
              <a:cs typeface="Calibri"/>
              <a:sym typeface="Calibri"/>
            </a:endParaRPr>
          </a:p>
          <a:p>
            <a:pPr>
              <a:spcBef>
                <a:spcPts val="388"/>
              </a:spcBef>
              <a:buClr>
                <a:srgbClr val="000000"/>
              </a:buClr>
              <a:buSzPct val="25000"/>
            </a:pPr>
            <a:r>
              <a:rPr lang="en" sz="900" dirty="0">
                <a:solidFill>
                  <a:srgbClr val="000000"/>
                </a:solidFill>
                <a:latin typeface="Calibri"/>
                <a:ea typeface="Calibri"/>
                <a:cs typeface="Calibri"/>
                <a:sym typeface="Calibri"/>
              </a:rPr>
              <a:t>Optional:</a:t>
            </a:r>
          </a:p>
          <a:p>
            <a:pPr>
              <a:spcBef>
                <a:spcPts val="388"/>
              </a:spcBef>
              <a:buClr>
                <a:srgbClr val="000000"/>
              </a:buClr>
              <a:buSzPct val="25000"/>
            </a:pPr>
            <a:r>
              <a:rPr lang="en" sz="900" dirty="0">
                <a:solidFill>
                  <a:srgbClr val="000000"/>
                </a:solidFill>
                <a:latin typeface="Calibri"/>
                <a:ea typeface="Calibri"/>
                <a:cs typeface="Calibri"/>
                <a:sym typeface="Calibri"/>
              </a:rPr>
              <a:t>Provide a case study or personal example. How did investing early help you or a client? Did it change your/their habits in the short-term? How did short-term successes help add to the long term goal of investing?</a:t>
            </a:r>
            <a:endParaRPr sz="900" dirty="0">
              <a:solidFill>
                <a:srgbClr val="000000"/>
              </a:solidFill>
              <a:latin typeface="Calibri"/>
              <a:ea typeface="Calibri"/>
              <a:cs typeface="Calibri"/>
              <a:sym typeface="Calibri"/>
            </a:endParaRPr>
          </a:p>
          <a:p>
            <a:pPr>
              <a:spcBef>
                <a:spcPts val="388"/>
              </a:spcBef>
              <a:buClr>
                <a:srgbClr val="000000"/>
              </a:buClr>
            </a:pPr>
            <a:endParaRPr sz="900" dirty="0">
              <a:solidFill>
                <a:srgbClr val="000000"/>
              </a:solidFill>
              <a:latin typeface="Calibri"/>
              <a:ea typeface="Calibri"/>
              <a:cs typeface="Calibri"/>
              <a:sym typeface="Calibri"/>
            </a:endParaRPr>
          </a:p>
          <a:p>
            <a:pPr>
              <a:spcBef>
                <a:spcPts val="388"/>
              </a:spcBef>
              <a:buClr>
                <a:srgbClr val="000000"/>
              </a:buClr>
            </a:pPr>
            <a:endParaRPr sz="900" dirty="0">
              <a:solidFill>
                <a:srgbClr val="000000"/>
              </a:solidFill>
              <a:latin typeface="Calibri"/>
              <a:ea typeface="Calibri"/>
              <a:cs typeface="Calibri"/>
              <a:sym typeface="Calibri"/>
            </a:endParaRPr>
          </a:p>
          <a:p>
            <a:endParaRPr sz="900" dirty="0">
              <a:solidFill>
                <a:srgbClr val="000000"/>
              </a:solidFill>
              <a:latin typeface="Calibri"/>
              <a:ea typeface="Calibri"/>
              <a:cs typeface="Calibri"/>
              <a:sym typeface="Calibri"/>
            </a:endParaRPr>
          </a:p>
          <a:p>
            <a:endParaRPr sz="900" dirty="0">
              <a:solidFill>
                <a:srgbClr val="000000"/>
              </a:solidFill>
            </a:endParaRPr>
          </a:p>
        </p:txBody>
      </p:sp>
      <p:sp>
        <p:nvSpPr>
          <p:cNvPr id="216" name="Shape 216"/>
          <p:cNvSpPr txBox="1">
            <a:spLocks noGrp="1"/>
          </p:cNvSpPr>
          <p:nvPr>
            <p:ph type="sldNum" idx="12"/>
          </p:nvPr>
        </p:nvSpPr>
        <p:spPr>
          <a:xfrm>
            <a:off x="4235669" y="9271465"/>
            <a:ext cx="3240362" cy="488061"/>
          </a:xfrm>
          <a:prstGeom prst="rect">
            <a:avLst/>
          </a:prstGeom>
          <a:noFill/>
          <a:ln>
            <a:noFill/>
          </a:ln>
        </p:spPr>
        <p:txBody>
          <a:bodyPr lIns="98466" tIns="49220" rIns="98466" bIns="49220" anchor="b" anchorCtr="0">
            <a:noAutofit/>
          </a:bodyPr>
          <a:lstStyle/>
          <a:p>
            <a:pPr>
              <a:buSzPct val="25000"/>
            </a:pPr>
            <a:r>
              <a:rPr lang="en"/>
              <a:t> </a:t>
            </a:r>
          </a:p>
        </p:txBody>
      </p:sp>
    </p:spTree>
    <p:extLst>
      <p:ext uri="{BB962C8B-B14F-4D97-AF65-F5344CB8AC3E}">
        <p14:creationId xmlns:p14="http://schemas.microsoft.com/office/powerpoint/2010/main" val="64355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Saving vs. Investing</a:t>
            </a:r>
            <a:endParaRPr lang="en-US" u="sng" dirty="0">
              <a:solidFill>
                <a:srgbClr val="000000"/>
              </a:solidFill>
            </a:endParaRPr>
          </a:p>
          <a:p>
            <a:r>
              <a:rPr lang="en-US" u="none" dirty="0">
                <a:solidFill>
                  <a:srgbClr val="000000"/>
                </a:solidFill>
              </a:rPr>
              <a:t>What is the difference between saving and investing?</a:t>
            </a:r>
          </a:p>
          <a:p>
            <a:r>
              <a:rPr lang="en-US" u="none" dirty="0">
                <a:solidFill>
                  <a:srgbClr val="000000"/>
                </a:solidFill>
              </a:rPr>
              <a:t>CHAT IN: students’ short term and long term goals</a:t>
            </a:r>
          </a:p>
          <a:p>
            <a:endParaRPr lang="en-US" u="none" dirty="0">
              <a:solidFill>
                <a:srgbClr val="000000"/>
              </a:solidFill>
            </a:endParaRPr>
          </a:p>
          <a:p>
            <a:r>
              <a:rPr lang="en-US" u="none" dirty="0">
                <a:solidFill>
                  <a:srgbClr val="000000"/>
                </a:solidFill>
              </a:rPr>
              <a:t>What are some of your short-term goals (one-month, one-year, by high school)?</a:t>
            </a:r>
          </a:p>
          <a:p>
            <a:r>
              <a:rPr lang="en-US" u="none" dirty="0">
                <a:solidFill>
                  <a:srgbClr val="000000"/>
                </a:solidFill>
              </a:rPr>
              <a:t>What are some of your long-term goals (college, car, career plans, etc.)?</a:t>
            </a:r>
          </a:p>
          <a:p>
            <a:endParaRPr lang="en-US" b="1" dirty="0"/>
          </a:p>
          <a:p>
            <a:r>
              <a:rPr lang="en-US" sz="1200" b="1" i="0" u="none" strike="noStrike" kern="1200" baseline="0" dirty="0">
                <a:solidFill>
                  <a:schemeClr val="tx1"/>
                </a:solidFill>
                <a:latin typeface="+mn-lt"/>
                <a:ea typeface="+mn-ea"/>
                <a:cs typeface="+mn-cs"/>
              </a:rPr>
              <a:t>ASK</a:t>
            </a:r>
            <a:r>
              <a:rPr lang="en-US" sz="1200" b="0" i="0" u="none" strike="noStrike" kern="1200" baseline="0" dirty="0">
                <a:solidFill>
                  <a:schemeClr val="tx1"/>
                </a:solidFill>
                <a:latin typeface="+mn-lt"/>
                <a:ea typeface="+mn-ea"/>
                <a:cs typeface="+mn-cs"/>
              </a:rPr>
              <a:t> students to “raise their hand” or put in chat if they are already saving money. Does anyone have savings accounts in a bank?</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Savings accounts are great and the money is easily accessible, which is great for short-term goals. You likely won’t earn much interest.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Have students put in chat what they are saving for (clothes, toy/game, electronics, ticket to an event, something for the family, etc.)</a:t>
            </a:r>
          </a:p>
          <a:p>
            <a:pPr lvl="1"/>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Have students think about </a:t>
            </a:r>
            <a:r>
              <a:rPr lang="en-US" sz="1200" b="0" i="0" u="none" strike="noStrike" kern="1200" baseline="0" dirty="0">
                <a:solidFill>
                  <a:schemeClr val="tx1"/>
                </a:solidFill>
                <a:latin typeface="+mn-lt"/>
                <a:ea typeface="+mn-ea"/>
                <a:cs typeface="+mn-cs"/>
              </a:rPr>
              <a:t>their longer-term goals: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Something they’d like to buy, do or accomplish within the next 5 to 15 years?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What do they think their goals will be when they are older/What are their parents’ goals?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Investing can help them have the money to achieve those goals!</a:t>
            </a:r>
          </a:p>
          <a:p>
            <a:endParaRPr lang="en-US" b="1" dirty="0"/>
          </a:p>
          <a:p>
            <a:r>
              <a:rPr lang="en-US" dirty="0"/>
              <a:t>As</a:t>
            </a:r>
            <a:r>
              <a:rPr lang="en-US" baseline="0" dirty="0"/>
              <a:t> each bullet point pops up a</a:t>
            </a:r>
            <a:r>
              <a:rPr lang="en-US" dirty="0"/>
              <a:t>sk the students to put into chat </a:t>
            </a:r>
            <a:r>
              <a:rPr lang="en-US" baseline="0" dirty="0"/>
              <a:t>if they think they would save for this goal or invest for this goal. </a:t>
            </a:r>
          </a:p>
          <a:p>
            <a:endParaRPr lang="en-US" baseline="0" dirty="0"/>
          </a:p>
          <a:p>
            <a:r>
              <a:rPr lang="en-US" i="0" baseline="0" dirty="0"/>
              <a:t>This brief activity is a great chance for students to engage with the speaker and the material being covered. This is also a great method to check for understanding. Feel free to switch out the examples of saving vs. investing – be humorous or serious with your examples as long as they actually make sense and support the idea of saving vs. investing.</a:t>
            </a:r>
          </a:p>
          <a:p>
            <a:endParaRPr lang="en-US" i="0" baseline="0" dirty="0"/>
          </a:p>
          <a:p>
            <a:r>
              <a:rPr lang="en-US" b="1" i="0" baseline="0" dirty="0"/>
              <a:t>Answers: </a:t>
            </a:r>
            <a:r>
              <a:rPr lang="en-US" i="0" baseline="0" dirty="0"/>
              <a:t>Invest, Save, Invest, Save - These are the generally accepted answers, but if students disagree, encourage discussion and ask them why they chose the other option.</a:t>
            </a:r>
            <a:endParaRPr lang="en-US" i="0" dirty="0"/>
          </a:p>
        </p:txBody>
      </p:sp>
      <p:sp>
        <p:nvSpPr>
          <p:cNvPr id="4" name="Slide Number Placeholder 3"/>
          <p:cNvSpPr>
            <a:spLocks noGrp="1"/>
          </p:cNvSpPr>
          <p:nvPr>
            <p:ph type="sldNum" sz="quarter" idx="10"/>
          </p:nvPr>
        </p:nvSpPr>
        <p:spPr/>
        <p:txBody>
          <a:bodyPr/>
          <a:lstStyle/>
          <a:p>
            <a:fld id="{0C47E63B-A56E-438C-B52B-9A86B638C16A}" type="slidenum">
              <a:rPr lang="en-US" smtClean="0"/>
              <a:pPr/>
              <a:t>13</a:t>
            </a:fld>
            <a:endParaRPr lang="en-US"/>
          </a:p>
        </p:txBody>
      </p:sp>
    </p:spTree>
    <p:extLst>
      <p:ext uri="{BB962C8B-B14F-4D97-AF65-F5344CB8AC3E}">
        <p14:creationId xmlns:p14="http://schemas.microsoft.com/office/powerpoint/2010/main" val="148432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747782" y="4636581"/>
            <a:ext cx="5982207" cy="4392549"/>
          </a:xfrm>
          <a:prstGeom prst="rect">
            <a:avLst/>
          </a:prstGeom>
        </p:spPr>
        <p:txBody>
          <a:bodyPr lIns="98466" tIns="98466" rIns="98466" bIns="98466" anchor="t" anchorCtr="0">
            <a:noAutofit/>
          </a:bodyPr>
          <a:lstStyle/>
          <a:p>
            <a:r>
              <a:rPr lang="en-US" u="sng" dirty="0">
                <a:solidFill>
                  <a:srgbClr val="000000"/>
                </a:solidFill>
              </a:rPr>
              <a:t>Slide 12: Time</a:t>
            </a:r>
            <a:r>
              <a:rPr lang="en-US" u="sng" baseline="0" dirty="0">
                <a:solidFill>
                  <a:srgbClr val="000000"/>
                </a:solidFill>
              </a:rPr>
              <a:t> Is On Your Side: Compounding</a:t>
            </a:r>
          </a:p>
          <a:p>
            <a:endParaRPr lang="en-US" u="none" baseline="0" dirty="0">
              <a:solidFill>
                <a:srgbClr val="000000"/>
              </a:solidFill>
            </a:endParaRPr>
          </a:p>
          <a:p>
            <a:r>
              <a:rPr lang="en-US" b="0" u="none" baseline="0" dirty="0">
                <a:solidFill>
                  <a:srgbClr val="000000"/>
                </a:solidFill>
              </a:rPr>
              <a:t>Compounding is the ability of an asset to generate earnings, which are then reinvested in order to generate their own earnings. In other words, compounding refers to generating earnings from previous earnings.  Compounding can significantly boost investment returns over the long term.  </a:t>
            </a:r>
          </a:p>
          <a:p>
            <a:endParaRPr lang="en-US" b="0" u="none" baseline="0" dirty="0">
              <a:solidFill>
                <a:srgbClr val="000000"/>
              </a:solidFill>
            </a:endParaRPr>
          </a:p>
          <a:p>
            <a:r>
              <a:rPr lang="en-US" b="0" u="none" baseline="0" dirty="0">
                <a:solidFill>
                  <a:srgbClr val="000000"/>
                </a:solidFill>
              </a:rPr>
              <a:t>&lt;The example setup is on the slide.&gt;  </a:t>
            </a:r>
          </a:p>
          <a:p>
            <a:endParaRPr lang="en-US" b="0" u="none" baseline="0" dirty="0">
              <a:solidFill>
                <a:srgbClr val="000000"/>
              </a:solidFill>
            </a:endParaRPr>
          </a:p>
          <a:p>
            <a:r>
              <a:rPr lang="en-US" b="0" u="none" baseline="0" dirty="0">
                <a:solidFill>
                  <a:srgbClr val="000000"/>
                </a:solidFill>
              </a:rPr>
              <a:t>Ask Students: How much more will Mai have to save each year than Tim?  How much total?</a:t>
            </a:r>
            <a:endParaRPr b="0" u="none" dirty="0">
              <a:solidFill>
                <a:srgbClr val="000000"/>
              </a:solidFill>
            </a:endParaRPr>
          </a:p>
        </p:txBody>
      </p:sp>
    </p:spTree>
    <p:extLst>
      <p:ext uri="{BB962C8B-B14F-4D97-AF65-F5344CB8AC3E}">
        <p14:creationId xmlns:p14="http://schemas.microsoft.com/office/powerpoint/2010/main" val="172950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747782" y="4636581"/>
            <a:ext cx="5982207" cy="4392549"/>
          </a:xfrm>
          <a:prstGeom prst="rect">
            <a:avLst/>
          </a:prstGeom>
        </p:spPr>
        <p:txBody>
          <a:bodyPr lIns="98466" tIns="98466" rIns="98466" bIns="98466" anchor="t" anchorCtr="0">
            <a:noAutofit/>
          </a:bodyPr>
          <a:lstStyle/>
          <a:p>
            <a:r>
              <a:rPr lang="en" u="sng" dirty="0">
                <a:solidFill>
                  <a:srgbClr val="000000"/>
                </a:solidFill>
              </a:rPr>
              <a:t>Slide 13: Time Is On</a:t>
            </a:r>
            <a:r>
              <a:rPr lang="en" u="sng" baseline="0" dirty="0">
                <a:solidFill>
                  <a:srgbClr val="000000"/>
                </a:solidFill>
              </a:rPr>
              <a:t> Your Side: Compounding, Part 2</a:t>
            </a:r>
          </a:p>
          <a:p>
            <a:endParaRPr lang="en" baseline="0" dirty="0">
              <a:solidFill>
                <a:srgbClr val="000000"/>
              </a:solidFill>
            </a:endParaRPr>
          </a:p>
          <a:p>
            <a:r>
              <a:rPr lang="en" dirty="0">
                <a:solidFill>
                  <a:srgbClr val="000000"/>
                </a:solidFill>
              </a:rPr>
              <a:t>Because Tim started 10 years earlier, he only had to save $2,749 per year ($229/month) while Mai had to save $9,109 per year, more than three times as much as shown in the left chart.  Although Sally saved for a shorter time, she had to save a lot more in total than Tim, $72,870 compared to Tim’s $49,480 shown on the right chart--in both cases, the hypothetical</a:t>
            </a:r>
            <a:r>
              <a:rPr lang="en" baseline="0" dirty="0">
                <a:solidFill>
                  <a:srgbClr val="000000"/>
                </a:solidFill>
              </a:rPr>
              <a:t> </a:t>
            </a:r>
            <a:r>
              <a:rPr lang="en" dirty="0">
                <a:solidFill>
                  <a:srgbClr val="000000"/>
                </a:solidFill>
              </a:rPr>
              <a:t>7% earnings on the savings brought the total to $100,000.   See how much harder earnings will work for you if you give them more time?</a:t>
            </a:r>
          </a:p>
        </p:txBody>
      </p:sp>
    </p:spTree>
    <p:extLst>
      <p:ext uri="{BB962C8B-B14F-4D97-AF65-F5344CB8AC3E}">
        <p14:creationId xmlns:p14="http://schemas.microsoft.com/office/powerpoint/2010/main" val="200546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00163" y="733425"/>
            <a:ext cx="4878387" cy="3659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747782" y="4636581"/>
            <a:ext cx="5982207" cy="4392549"/>
          </a:xfrm>
          <a:prstGeom prst="rect">
            <a:avLst/>
          </a:prstGeom>
          <a:noFill/>
          <a:ln>
            <a:noFill/>
          </a:ln>
        </p:spPr>
        <p:txBody>
          <a:bodyPr lIns="98466" tIns="49220" rIns="98466" bIns="49220" anchor="t" anchorCtr="0">
            <a:noAutofit/>
          </a:bodyPr>
          <a:lstStyle/>
          <a:p>
            <a:pPr>
              <a:buClr>
                <a:srgbClr val="000000"/>
              </a:buClr>
              <a:buSzPct val="25000"/>
            </a:pPr>
            <a:r>
              <a:rPr lang="en" u="sng" dirty="0">
                <a:solidFill>
                  <a:srgbClr val="000000"/>
                </a:solidFill>
                <a:latin typeface="+mn-lt"/>
                <a:ea typeface="Calibri"/>
                <a:cs typeface="Calibri"/>
                <a:sym typeface="Calibri"/>
              </a:rPr>
              <a:t>Slide 14: What Can You Invest In?</a:t>
            </a:r>
          </a:p>
          <a:p>
            <a:pPr>
              <a:buClr>
                <a:srgbClr val="000000"/>
              </a:buClr>
              <a:buSzPct val="25000"/>
            </a:pPr>
            <a:endParaRPr lang="en" dirty="0">
              <a:solidFill>
                <a:srgbClr val="000000"/>
              </a:solidFill>
              <a:latin typeface="+mn-lt"/>
              <a:ea typeface="Calibri"/>
              <a:cs typeface="Calibri"/>
              <a:sym typeface="Calibri"/>
            </a:endParaRPr>
          </a:p>
          <a:p>
            <a:pPr>
              <a:buClr>
                <a:srgbClr val="000000"/>
              </a:buClr>
              <a:buSzPct val="25000"/>
            </a:pPr>
            <a:r>
              <a:rPr lang="en" dirty="0">
                <a:solidFill>
                  <a:srgbClr val="000000"/>
                </a:solidFill>
                <a:latin typeface="+mn-lt"/>
                <a:ea typeface="Calibri"/>
                <a:cs typeface="Calibri"/>
                <a:sym typeface="Calibri"/>
              </a:rPr>
              <a:t>An investment, in the financial sense, is an asset purchased with the expectation</a:t>
            </a:r>
            <a:r>
              <a:rPr lang="en" baseline="0" dirty="0">
                <a:solidFill>
                  <a:srgbClr val="000000"/>
                </a:solidFill>
                <a:latin typeface="+mn-lt"/>
                <a:ea typeface="Calibri"/>
                <a:cs typeface="Calibri"/>
                <a:sym typeface="Calibri"/>
              </a:rPr>
              <a:t> that it will either provide income in the future or appreciate and be sold at a higher price, or both.  An asset is a resource with economic value that one owns or controls with the expectation that it will provide future benefit.</a:t>
            </a:r>
            <a:endParaRPr dirty="0">
              <a:solidFill>
                <a:srgbClr val="000000"/>
              </a:solidFill>
            </a:endParaRPr>
          </a:p>
        </p:txBody>
      </p:sp>
      <p:sp>
        <p:nvSpPr>
          <p:cNvPr id="276" name="Shape 276"/>
          <p:cNvSpPr txBox="1">
            <a:spLocks noGrp="1"/>
          </p:cNvSpPr>
          <p:nvPr>
            <p:ph type="sldNum" idx="12"/>
          </p:nvPr>
        </p:nvSpPr>
        <p:spPr>
          <a:xfrm>
            <a:off x="4235669" y="9271465"/>
            <a:ext cx="3240362" cy="488061"/>
          </a:xfrm>
          <a:prstGeom prst="rect">
            <a:avLst/>
          </a:prstGeom>
          <a:noFill/>
          <a:ln>
            <a:noFill/>
          </a:ln>
        </p:spPr>
        <p:txBody>
          <a:bodyPr lIns="98466" tIns="49220" rIns="98466" bIns="49220" anchor="b" anchorCtr="0">
            <a:noAutofit/>
          </a:bodyPr>
          <a:lstStyle/>
          <a:p>
            <a:pPr>
              <a:buSzPct val="25000"/>
            </a:pPr>
            <a:r>
              <a:rPr lang="en"/>
              <a:t> </a:t>
            </a:r>
          </a:p>
        </p:txBody>
      </p:sp>
    </p:spTree>
    <p:extLst>
      <p:ext uri="{BB962C8B-B14F-4D97-AF65-F5344CB8AC3E}">
        <p14:creationId xmlns:p14="http://schemas.microsoft.com/office/powerpoint/2010/main" val="1274884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6659880" y="414528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1"/>
            <a:ext cx="5943600" cy="594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15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1"/>
            <a:ext cx="6019799" cy="602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296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198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7834"/>
            <a:ext cx="6011966" cy="601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172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8079" y="0"/>
            <a:ext cx="595592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15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25709" y="0"/>
            <a:ext cx="6016867" cy="601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93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2743200" cy="3051175"/>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dirty="0"/>
              <a:t>7100 Northland Circle N. #402, Brooklyn Park, MN 55428 | 763-398-0090 |bestprep.org </a:t>
            </a:r>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24200" y="0"/>
            <a:ext cx="6019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928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5ADFC-6CC1-47C3-885C-754E69C045C0}" type="datetimeFigureOut">
              <a:rPr lang="en-US" smtClean="0"/>
              <a:pPr/>
              <a:t>8/18/2022</a:t>
            </a:fld>
            <a:endParaRPr lang="en-US"/>
          </a:p>
        </p:txBody>
      </p:sp>
      <p:sp>
        <p:nvSpPr>
          <p:cNvPr id="3" name="Footer Placeholder 2"/>
          <p:cNvSpPr>
            <a:spLocks noGrp="1"/>
          </p:cNvSpPr>
          <p:nvPr>
            <p:ph type="ftr" sz="quarter" idx="11"/>
          </p:nvPr>
        </p:nvSpPr>
        <p:spPr/>
        <p:txBody>
          <a:bodyPr/>
          <a:lstStyle/>
          <a:p>
            <a:r>
              <a:rPr lang="en-US" dirty="0"/>
              <a:t>7100 Northland Circle N. #402, Brooklyn Park, MN 55428 | 763-398-0090 |bestprep.org </a:t>
            </a:r>
          </a:p>
        </p:txBody>
      </p:sp>
      <p:sp>
        <p:nvSpPr>
          <p:cNvPr id="4" name="Slide Number Placeholder 3"/>
          <p:cNvSpPr>
            <a:spLocks noGrp="1"/>
          </p:cNvSpPr>
          <p:nvPr>
            <p:ph type="sldNum" sz="quarter" idx="12"/>
          </p:nvPr>
        </p:nvSpPr>
        <p:spPr/>
        <p:txBody>
          <a:bodyPr/>
          <a:lstStyle/>
          <a:p>
            <a:fld id="{E5464CAE-BF31-428A-95B0-14EE23E34320}" type="slidenum">
              <a:rPr lang="en-US" smtClean="0"/>
              <a:pPr/>
              <a:t>‹#›</a:t>
            </a:fld>
            <a:endParaRPr lang="en-US"/>
          </a:p>
        </p:txBody>
      </p:sp>
      <p:pic>
        <p:nvPicPr>
          <p:cNvPr id="6" name="Picture 2" descr="C:\Users\amee\Downloads\OrangeBar w Circl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0" y="49137"/>
            <a:ext cx="5943600" cy="600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amee\Documents\Best Prep\BestPrep_Logos\BestPrep_Logos\BestPrep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400" y="4800600"/>
            <a:ext cx="2895600" cy="115824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4800600"/>
            <a:ext cx="3962400" cy="1143000"/>
          </a:xfrm>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22391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85ADFC-6CC1-47C3-885C-754E69C045C0}" type="datetimeFigureOut">
              <a:rPr lang="en-US" smtClean="0"/>
              <a:pPr/>
              <a:t>8/18/2022</a:t>
            </a:fld>
            <a:endParaRPr lang="en-US"/>
          </a:p>
        </p:txBody>
      </p:sp>
      <p:sp>
        <p:nvSpPr>
          <p:cNvPr id="5" name="Footer Placeholder 4"/>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12"/>
          </p:nvPr>
        </p:nvSpPr>
        <p:spPr/>
        <p:txBody>
          <a:bodyPr/>
          <a:lstStyle/>
          <a:p>
            <a:fld id="{E5464CAE-BF31-428A-95B0-14EE23E34320}" type="slidenum">
              <a:rPr lang="en-US" smtClean="0"/>
              <a:pPr/>
              <a:t>‹#›</a:t>
            </a:fld>
            <a:endParaRPr lang="en-US"/>
          </a:p>
        </p:txBody>
      </p:sp>
      <p:pic>
        <p:nvPicPr>
          <p:cNvPr id="7" name="Picture 2" descr="C:\Users\amee\Downloads\OrangeBar w Circl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667000"/>
            <a:ext cx="9144000" cy="2201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mee\Documents\Best Prep\BestPrep_Logos\BestPrep_Logos\BestPrep 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85ADFC-6CC1-47C3-885C-754E69C045C0}" type="datetimeFigureOut">
              <a:rPr lang="en-US" smtClean="0"/>
              <a:pPr/>
              <a:t>8/18/2022</a:t>
            </a:fld>
            <a:endParaRPr lang="en-US"/>
          </a:p>
        </p:txBody>
      </p:sp>
      <p:sp>
        <p:nvSpPr>
          <p:cNvPr id="6" name="Footer Placeholder 5"/>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7" name="Slide Number Placeholder 6"/>
          <p:cNvSpPr>
            <a:spLocks noGrp="1"/>
          </p:cNvSpPr>
          <p:nvPr>
            <p:ph type="sldNum" sz="quarter" idx="12"/>
          </p:nvPr>
        </p:nvSpPr>
        <p:spPr/>
        <p:txBody>
          <a:bodyPr/>
          <a:lstStyle/>
          <a:p>
            <a:fld id="{E5464CAE-BF31-428A-95B0-14EE23E34320}" type="slidenum">
              <a:rPr lang="en-US" smtClean="0"/>
              <a:pPr/>
              <a:t>‹#›</a:t>
            </a:fld>
            <a:endParaRPr lang="en-US"/>
          </a:p>
        </p:txBody>
      </p:sp>
      <p:pic>
        <p:nvPicPr>
          <p:cNvPr id="8"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85ADFC-6CC1-47C3-885C-754E69C045C0}" type="datetimeFigureOut">
              <a:rPr lang="en-US" smtClean="0"/>
              <a:pPr/>
              <a:t>8/18/2022</a:t>
            </a:fld>
            <a:endParaRPr lang="en-US"/>
          </a:p>
        </p:txBody>
      </p:sp>
      <p:sp>
        <p:nvSpPr>
          <p:cNvPr id="8" name="Footer Placeholder 7"/>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9" name="Slide Number Placeholder 8"/>
          <p:cNvSpPr>
            <a:spLocks noGrp="1"/>
          </p:cNvSpPr>
          <p:nvPr>
            <p:ph type="sldNum" sz="quarter" idx="12"/>
          </p:nvPr>
        </p:nvSpPr>
        <p:spPr/>
        <p:txBody>
          <a:bodyPr/>
          <a:lstStyle/>
          <a:p>
            <a:fld id="{E5464CAE-BF31-428A-95B0-14EE23E34320}" type="slidenum">
              <a:rPr lang="en-US" smtClean="0"/>
              <a:pPr/>
              <a:t>‹#›</a:t>
            </a:fld>
            <a:endParaRPr lang="en-US"/>
          </a:p>
        </p:txBody>
      </p:sp>
      <p:pic>
        <p:nvPicPr>
          <p:cNvPr id="10"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85ADFC-6CC1-47C3-885C-754E69C045C0}" type="datetimeFigureOut">
              <a:rPr lang="en-US" smtClean="0"/>
              <a:pPr/>
              <a:t>8/18/2022</a:t>
            </a:fld>
            <a:endParaRPr lang="en-US"/>
          </a:p>
        </p:txBody>
      </p:sp>
      <p:sp>
        <p:nvSpPr>
          <p:cNvPr id="4" name="Footer Placeholder 3"/>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5" name="Slide Number Placeholder 4"/>
          <p:cNvSpPr>
            <a:spLocks noGrp="1"/>
          </p:cNvSpPr>
          <p:nvPr>
            <p:ph type="sldNum" sz="quarter" idx="12"/>
          </p:nvPr>
        </p:nvSpPr>
        <p:spPr/>
        <p:txBody>
          <a:bodyPr/>
          <a:lstStyle/>
          <a:p>
            <a:fld id="{E5464CAE-BF31-428A-95B0-14EE23E34320}" type="slidenum">
              <a:rPr lang="en-US" smtClean="0"/>
              <a:pPr/>
              <a:t>‹#›</a:t>
            </a:fld>
            <a:endParaRPr lang="en-US"/>
          </a:p>
        </p:txBody>
      </p:sp>
      <p:pic>
        <p:nvPicPr>
          <p:cNvPr id="6"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5ADFC-6CC1-47C3-885C-754E69C045C0}" type="datetimeFigureOut">
              <a:rPr lang="en-US" smtClean="0"/>
              <a:pPr/>
              <a:t>8/18/2022</a:t>
            </a:fld>
            <a:endParaRPr lang="en-US"/>
          </a:p>
        </p:txBody>
      </p:sp>
      <p:sp>
        <p:nvSpPr>
          <p:cNvPr id="3" name="Footer Placeholder 2"/>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4" name="Slide Number Placeholder 3"/>
          <p:cNvSpPr>
            <a:spLocks noGrp="1"/>
          </p:cNvSpPr>
          <p:nvPr>
            <p:ph type="sldNum" sz="quarter" idx="12"/>
          </p:nvPr>
        </p:nvSpPr>
        <p:spPr/>
        <p:txBody>
          <a:bodyPr/>
          <a:lstStyle/>
          <a:p>
            <a:fld id="{E5464CAE-BF31-428A-95B0-14EE23E343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85ADFC-6CC1-47C3-885C-754E69C045C0}" type="datetimeFigureOut">
              <a:rPr lang="en-US" smtClean="0"/>
              <a:pPr/>
              <a:t>8/18/2022</a:t>
            </a:fld>
            <a:endParaRPr lang="en-US"/>
          </a:p>
        </p:txBody>
      </p:sp>
      <p:sp>
        <p:nvSpPr>
          <p:cNvPr id="6" name="Footer Placeholder 5"/>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7" name="Slide Number Placeholder 6"/>
          <p:cNvSpPr>
            <a:spLocks noGrp="1"/>
          </p:cNvSpPr>
          <p:nvPr>
            <p:ph type="sldNum" sz="quarter" idx="12"/>
          </p:nvPr>
        </p:nvSpPr>
        <p:spPr/>
        <p:txBody>
          <a:bodyPr/>
          <a:lstStyle/>
          <a:p>
            <a:fld id="{E5464CAE-BF31-428A-95B0-14EE23E34320}" type="slidenum">
              <a:rPr lang="en-US" smtClean="0"/>
              <a:pPr/>
              <a:t>‹#›</a:t>
            </a:fld>
            <a:endParaRPr lang="en-US"/>
          </a:p>
        </p:txBody>
      </p:sp>
      <p:pic>
        <p:nvPicPr>
          <p:cNvPr id="8"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501396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85ADFC-6CC1-47C3-885C-754E69C045C0}" type="datetimeFigureOut">
              <a:rPr lang="en-US" smtClean="0"/>
              <a:pPr/>
              <a:t>8/18/2022</a:t>
            </a:fld>
            <a:endParaRPr lang="en-US"/>
          </a:p>
        </p:txBody>
      </p:sp>
      <p:sp>
        <p:nvSpPr>
          <p:cNvPr id="6" name="Footer Placeholder 5"/>
          <p:cNvSpPr>
            <a:spLocks noGrp="1"/>
          </p:cNvSpPr>
          <p:nvPr>
            <p:ph type="ftr" sz="quarter" idx="11"/>
          </p:nvPr>
        </p:nvSpPr>
        <p:spPr/>
        <p:txBody>
          <a:bodyPr/>
          <a:lstStyle/>
          <a:p>
            <a:r>
              <a:rPr lang="en-US"/>
              <a:t>7100 Northland Circle N. #402, Brooklyn Park, MN 55428 | 763-398-0090 |bestprep.org </a:t>
            </a:r>
            <a:endParaRPr lang="en-US" dirty="0"/>
          </a:p>
        </p:txBody>
      </p:sp>
      <p:sp>
        <p:nvSpPr>
          <p:cNvPr id="7" name="Slide Number Placeholder 6"/>
          <p:cNvSpPr>
            <a:spLocks noGrp="1"/>
          </p:cNvSpPr>
          <p:nvPr>
            <p:ph type="sldNum" sz="quarter" idx="12"/>
          </p:nvPr>
        </p:nvSpPr>
        <p:spPr/>
        <p:txBody>
          <a:bodyPr/>
          <a:lstStyle/>
          <a:p>
            <a:fld id="{E5464CAE-BF31-428A-95B0-14EE23E34320}" type="slidenum">
              <a:rPr lang="en-US" smtClean="0"/>
              <a:pPr/>
              <a:t>‹#›</a:t>
            </a:fld>
            <a:endParaRPr lang="en-US"/>
          </a:p>
        </p:txBody>
      </p:sp>
      <p:pic>
        <p:nvPicPr>
          <p:cNvPr id="8" name="Picture 2" descr="C:\Users\amee\Documents\Best Prep\BestPrep_Logos\BestPrep_Logos\BestPrep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228600"/>
            <a:ext cx="289560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mee\Downloads\OrangeBar w Circl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117166"/>
            <a:ext cx="9144000" cy="2201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5ADFC-6CC1-47C3-885C-754E69C045C0}"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7100 Northland Circle N. #402, Brooklyn Park, MN 55428 | 763-398-0090 |bestprep.org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64CAE-BF31-428A-95B0-14EE23E343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1" r:id="rId12"/>
    <p:sldLayoutId id="2147483663" r:id="rId13"/>
    <p:sldLayoutId id="2147483662" r:id="rId14"/>
    <p:sldLayoutId id="2147483664" r:id="rId15"/>
    <p:sldLayoutId id="2147483665" r:id="rId16"/>
    <p:sldLayoutId id="2147483666" r:id="rId17"/>
    <p:sldLayoutId id="2147483655"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nasdaq.com/" TargetMode="External"/><Relationship Id="rId2" Type="http://schemas.openxmlformats.org/officeDocument/2006/relationships/hyperlink" Target="http://www.nyse.com/" TargetMode="External"/><Relationship Id="rId1" Type="http://schemas.openxmlformats.org/officeDocument/2006/relationships/slideLayout" Target="../slideLayouts/slideLayout5.xml"/><Relationship Id="rId5" Type="http://schemas.openxmlformats.org/officeDocument/2006/relationships/hyperlink" Target="https://www.investopedia.com/articles/basics/03/103103.asp"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2133600"/>
            <a:ext cx="9144000" cy="1107996"/>
          </a:xfrm>
          <a:prstGeom prst="rect">
            <a:avLst/>
          </a:prstGeom>
          <a:noFill/>
        </p:spPr>
        <p:txBody>
          <a:bodyPr wrap="square" rtlCol="0">
            <a:spAutoFit/>
          </a:bodyPr>
          <a:lstStyle/>
          <a:p>
            <a:pPr algn="ctr"/>
            <a:r>
              <a:rPr lang="en-US" sz="6600" dirty="0">
                <a:solidFill>
                  <a:srgbClr val="00406E"/>
                </a:solidFill>
                <a:latin typeface="Franklin Gothic Medium" pitchFamily="34" charset="0"/>
              </a:rPr>
              <a:t>The Stock Market Game</a:t>
            </a:r>
            <a:endParaRPr lang="en-US" sz="4400" dirty="0">
              <a:solidFill>
                <a:srgbClr val="00406E"/>
              </a:solidFill>
              <a:latin typeface="Franklin Gothic Medium" pitchFamily="34" charset="0"/>
            </a:endParaRPr>
          </a:p>
        </p:txBody>
      </p:sp>
      <p:pic>
        <p:nvPicPr>
          <p:cNvPr id="17" name="Picture 16" descr="SMG Logo stacked.jpg"/>
          <p:cNvPicPr>
            <a:picLocks noChangeAspect="1"/>
          </p:cNvPicPr>
          <p:nvPr/>
        </p:nvPicPr>
        <p:blipFill>
          <a:blip r:embed="rId3" cstate="print"/>
          <a:stretch>
            <a:fillRect/>
          </a:stretch>
        </p:blipFill>
        <p:spPr>
          <a:xfrm>
            <a:off x="228600" y="4800600"/>
            <a:ext cx="2584704" cy="1071706"/>
          </a:xfrm>
          <a:prstGeom prst="rect">
            <a:avLst/>
          </a:prstGeom>
        </p:spPr>
      </p:pic>
      <p:pic>
        <p:nvPicPr>
          <p:cNvPr id="1025" name="Picture 1" descr="SIF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800600"/>
            <a:ext cx="2430872" cy="1167607"/>
          </a:xfrm>
          <a:prstGeom prst="rect">
            <a:avLst/>
          </a:prstGeom>
          <a:noFill/>
          <a:ln>
            <a:noFill/>
          </a:ln>
          <a:effectLst/>
          <a:extLst>
            <a:ext uri="{909E8E84-426E-40DD-AFC4-6F175D3DCCD1}">
              <a14:hiddenFill xmlns:a14="http://schemas.microsoft.com/office/drawing/2010/main">
                <a:solidFill>
                  <a:srgbClr val="115E95"/>
                </a:solidFill>
              </a14:hiddenFill>
            </a:ext>
            <a:ext uri="{91240B29-F687-4F45-9708-019B960494DF}">
              <a14:hiddenLine xmlns:a14="http://schemas.microsoft.com/office/drawing/2010/main" w="25400" algn="ctr">
                <a:solidFill>
                  <a:srgbClr val="193F59"/>
                </a:solidFill>
                <a:miter lim="800000"/>
                <a:headEnd/>
                <a:tailEnd/>
              </a14:hiddenLine>
            </a:ext>
            <a:ext uri="{AF507438-7753-43E0-B8FC-AC1667EBCBE1}">
              <a14:hiddenEffects xmlns:a14="http://schemas.microsoft.com/office/drawing/2010/main">
                <a:effectLst>
                  <a:outerShdw dist="35921" dir="2700000" algn="ctr" rotWithShape="0">
                    <a:srgbClr val="193F59"/>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Overview</a:t>
            </a:r>
          </a:p>
        </p:txBody>
      </p:sp>
      <p:sp>
        <p:nvSpPr>
          <p:cNvPr id="3" name="TextBox 2"/>
          <p:cNvSpPr txBox="1"/>
          <p:nvPr/>
        </p:nvSpPr>
        <p:spPr>
          <a:xfrm>
            <a:off x="78828" y="1143000"/>
            <a:ext cx="7620000" cy="4893647"/>
          </a:xfrm>
          <a:prstGeom prst="rect">
            <a:avLst/>
          </a:prstGeom>
          <a:noFill/>
        </p:spPr>
        <p:txBody>
          <a:bodyPr wrap="square" rtlCol="0">
            <a:spAutoFit/>
          </a:bodyPr>
          <a:lstStyle/>
          <a:p>
            <a:r>
              <a:rPr lang="en-US" sz="3200" b="1" dirty="0">
                <a:solidFill>
                  <a:srgbClr val="0067AC"/>
                </a:solidFill>
                <a:latin typeface="Franklin Gothic Book" panose="020B0503020102020204" pitchFamily="34" charset="0"/>
              </a:rPr>
              <a:t>You’re participating in a competition!</a:t>
            </a:r>
          </a:p>
          <a:p>
            <a:pPr marL="914400" lvl="1" indent="-457200">
              <a:buFont typeface="Arial" panose="020B0604020202020204" pitchFamily="34" charset="0"/>
              <a:buChar char="•"/>
            </a:pPr>
            <a:r>
              <a:rPr lang="en-US" sz="2800" b="1" dirty="0">
                <a:solidFill>
                  <a:srgbClr val="EC881D"/>
                </a:solidFill>
                <a:latin typeface="Franklin Gothic Book" panose="020B0503020102020204" pitchFamily="34" charset="0"/>
              </a:rPr>
              <a:t>Students compete </a:t>
            </a:r>
            <a:br>
              <a:rPr lang="en-US" sz="2800" b="1" dirty="0">
                <a:solidFill>
                  <a:srgbClr val="EC881D"/>
                </a:solidFill>
                <a:latin typeface="Franklin Gothic Book" panose="020B0503020102020204" pitchFamily="34" charset="0"/>
              </a:rPr>
            </a:br>
            <a:r>
              <a:rPr lang="en-US" sz="2800" b="1" dirty="0">
                <a:solidFill>
                  <a:srgbClr val="EC881D"/>
                </a:solidFill>
                <a:latin typeface="Franklin Gothic Book" panose="020B0503020102020204" pitchFamily="34" charset="0"/>
              </a:rPr>
              <a:t>against all teams </a:t>
            </a:r>
            <a:br>
              <a:rPr lang="en-US" sz="2800" b="1" dirty="0">
                <a:solidFill>
                  <a:srgbClr val="EC881D"/>
                </a:solidFill>
                <a:latin typeface="Franklin Gothic Book" panose="020B0503020102020204" pitchFamily="34" charset="0"/>
              </a:rPr>
            </a:br>
            <a:r>
              <a:rPr lang="en-US" sz="2800" b="1" dirty="0">
                <a:solidFill>
                  <a:srgbClr val="EC881D"/>
                </a:solidFill>
                <a:latin typeface="Franklin Gothic Book" panose="020B0503020102020204" pitchFamily="34" charset="0"/>
              </a:rPr>
              <a:t>playing in the same </a:t>
            </a:r>
            <a:br>
              <a:rPr lang="en-US" sz="2800" b="1" dirty="0">
                <a:solidFill>
                  <a:srgbClr val="EC881D"/>
                </a:solidFill>
                <a:latin typeface="Franklin Gothic Book" panose="020B0503020102020204" pitchFamily="34" charset="0"/>
              </a:rPr>
            </a:br>
            <a:r>
              <a:rPr lang="en-US" sz="2800" b="1" dirty="0">
                <a:solidFill>
                  <a:srgbClr val="EC881D"/>
                </a:solidFill>
                <a:latin typeface="Franklin Gothic Book" panose="020B0503020102020204" pitchFamily="34" charset="0"/>
              </a:rPr>
              <a:t>session, in the same </a:t>
            </a:r>
            <a:br>
              <a:rPr lang="en-US" sz="2800" b="1" dirty="0">
                <a:solidFill>
                  <a:srgbClr val="EC881D"/>
                </a:solidFill>
                <a:latin typeface="Franklin Gothic Book" panose="020B0503020102020204" pitchFamily="34" charset="0"/>
              </a:rPr>
            </a:br>
            <a:r>
              <a:rPr lang="en-US" sz="2800" b="1" dirty="0">
                <a:solidFill>
                  <a:srgbClr val="EC881D"/>
                </a:solidFill>
                <a:latin typeface="Franklin Gothic Book" panose="020B0503020102020204" pitchFamily="34" charset="0"/>
              </a:rPr>
              <a:t>age division</a:t>
            </a:r>
            <a:br>
              <a:rPr lang="en-US" sz="2800" b="1" dirty="0">
                <a:solidFill>
                  <a:srgbClr val="EC881D"/>
                </a:solidFill>
                <a:latin typeface="Franklin Gothic Book" panose="020B0503020102020204" pitchFamily="34" charset="0"/>
              </a:rPr>
            </a:br>
            <a:endParaRPr lang="en-US" sz="2800" b="1" dirty="0">
              <a:solidFill>
                <a:srgbClr val="EC881D"/>
              </a:solidFill>
              <a:latin typeface="Franklin Gothic Book" panose="020B0503020102020204" pitchFamily="34" charset="0"/>
            </a:endParaRPr>
          </a:p>
          <a:p>
            <a:pPr marL="914400" lvl="1" indent="-457200">
              <a:buFont typeface="Arial" panose="020B0604020202020204" pitchFamily="34" charset="0"/>
              <a:buChar char="•"/>
            </a:pPr>
            <a:r>
              <a:rPr lang="en-US" sz="2800" b="1" dirty="0">
                <a:solidFill>
                  <a:srgbClr val="AFBD22"/>
                </a:solidFill>
                <a:latin typeface="Franklin Gothic Book" panose="020B0503020102020204" pitchFamily="34" charset="0"/>
              </a:rPr>
              <a:t>Winning teams are </a:t>
            </a:r>
            <a:br>
              <a:rPr lang="en-US" sz="2800" b="1" dirty="0">
                <a:solidFill>
                  <a:srgbClr val="AFBD22"/>
                </a:solidFill>
                <a:latin typeface="Franklin Gothic Book" panose="020B0503020102020204" pitchFamily="34" charset="0"/>
              </a:rPr>
            </a:br>
            <a:r>
              <a:rPr lang="en-US" sz="2800" b="1" dirty="0">
                <a:solidFill>
                  <a:srgbClr val="AFBD22"/>
                </a:solidFill>
                <a:latin typeface="Franklin Gothic Book" panose="020B0503020102020204" pitchFamily="34" charset="0"/>
              </a:rPr>
              <a:t>determined based </a:t>
            </a:r>
            <a:br>
              <a:rPr lang="en-US" sz="2800" b="1" dirty="0">
                <a:solidFill>
                  <a:srgbClr val="AFBD22"/>
                </a:solidFill>
                <a:latin typeface="Franklin Gothic Book" panose="020B0503020102020204" pitchFamily="34" charset="0"/>
              </a:rPr>
            </a:br>
            <a:r>
              <a:rPr lang="en-US" sz="2800" b="1" dirty="0">
                <a:solidFill>
                  <a:srgbClr val="AFBD22"/>
                </a:solidFill>
                <a:latin typeface="Franklin Gothic Book" panose="020B0503020102020204" pitchFamily="34" charset="0"/>
              </a:rPr>
              <a:t>on the highest-valued portfolio at the end of the session</a:t>
            </a:r>
          </a:p>
        </p:txBody>
      </p:sp>
      <p:pic>
        <p:nvPicPr>
          <p:cNvPr id="5" name="Picture 4">
            <a:extLst>
              <a:ext uri="{FF2B5EF4-FFF2-40B4-BE49-F238E27FC236}">
                <a16:creationId xmlns:a16="http://schemas.microsoft.com/office/drawing/2014/main" id="{DDC72024-BA08-4AB9-93D9-D37E069B5E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29324" y="1906991"/>
            <a:ext cx="4451917" cy="2665009"/>
          </a:xfrm>
          <a:prstGeom prst="rect">
            <a:avLst/>
          </a:prstGeom>
        </p:spPr>
      </p:pic>
    </p:spTree>
    <p:extLst>
      <p:ext uri="{BB962C8B-B14F-4D97-AF65-F5344CB8AC3E}">
        <p14:creationId xmlns:p14="http://schemas.microsoft.com/office/powerpoint/2010/main" val="312105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000231-E0E4-4813-B965-DFD5E9116D43}"/>
              </a:ext>
            </a:extLst>
          </p:cNvPr>
          <p:cNvSpPr>
            <a:spLocks noGrp="1"/>
          </p:cNvSpPr>
          <p:nvPr>
            <p:ph type="sldNum" sz="quarter" idx="12"/>
          </p:nvPr>
        </p:nvSpPr>
        <p:spPr/>
        <p:txBody>
          <a:bodyPr/>
          <a:lstStyle/>
          <a:p>
            <a:fld id="{E5464CAE-BF31-428A-95B0-14EE23E34320}" type="slidenum">
              <a:rPr lang="en-US" smtClean="0"/>
              <a:pPr/>
              <a:t>11</a:t>
            </a:fld>
            <a:endParaRPr lang="en-US"/>
          </a:p>
        </p:txBody>
      </p:sp>
      <p:pic>
        <p:nvPicPr>
          <p:cNvPr id="4" name="Picture 3">
            <a:extLst>
              <a:ext uri="{FF2B5EF4-FFF2-40B4-BE49-F238E27FC236}">
                <a16:creationId xmlns:a16="http://schemas.microsoft.com/office/drawing/2014/main" id="{7B218F38-414C-4C9E-88C9-5C5E687FD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752600"/>
            <a:ext cx="7174633" cy="2974848"/>
          </a:xfrm>
          <a:prstGeom prst="rect">
            <a:avLst/>
          </a:prstGeom>
        </p:spPr>
      </p:pic>
    </p:spTree>
    <p:extLst>
      <p:ext uri="{BB962C8B-B14F-4D97-AF65-F5344CB8AC3E}">
        <p14:creationId xmlns:p14="http://schemas.microsoft.com/office/powerpoint/2010/main" val="2317196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199" y="340324"/>
            <a:ext cx="5562600" cy="857250"/>
          </a:xfrm>
          <a:prstGeom prst="rect">
            <a:avLst/>
          </a:prstGeom>
          <a:noFill/>
          <a:ln>
            <a:noFill/>
          </a:ln>
        </p:spPr>
        <p:txBody>
          <a:bodyPr vert="horz" lIns="91425" tIns="45700" rIns="91425" bIns="45700" rtlCol="0" anchor="ctr" anchorCtr="0">
            <a:noAutofit/>
          </a:bodyPr>
          <a:lstStyle/>
          <a:p>
            <a:pPr algn="l">
              <a:spcBef>
                <a:spcPts val="0"/>
              </a:spcBef>
              <a:buClr>
                <a:srgbClr val="003A63"/>
              </a:buClr>
              <a:buSzPct val="25000"/>
            </a:pPr>
            <a:r>
              <a:rPr lang="en-US" b="1" cap="small" dirty="0">
                <a:solidFill>
                  <a:srgbClr val="003A63"/>
                </a:solidFill>
                <a:latin typeface="Franklin Gothic Book" panose="020B0503020102020204" pitchFamily="34" charset="0"/>
                <a:ea typeface="Souce Sans Pro"/>
                <a:cs typeface="Souce Sans Pro"/>
                <a:sym typeface="Souce Sans Pro"/>
              </a:rPr>
              <a:t>Investing Overview</a:t>
            </a:r>
            <a:endParaRPr lang="en" b="1" cap="small" dirty="0">
              <a:solidFill>
                <a:srgbClr val="003A63"/>
              </a:solidFill>
              <a:latin typeface="Franklin Gothic Book" panose="020B0503020102020204" pitchFamily="34" charset="0"/>
              <a:ea typeface="Souce Sans Pro"/>
              <a:cs typeface="Souce Sans Pro"/>
              <a:sym typeface="Souce Sans Pro"/>
            </a:endParaRPr>
          </a:p>
        </p:txBody>
      </p:sp>
      <p:sp>
        <p:nvSpPr>
          <p:cNvPr id="211" name="Shape 211"/>
          <p:cNvSpPr/>
          <p:nvPr/>
        </p:nvSpPr>
        <p:spPr>
          <a:xfrm>
            <a:off x="201601" y="1540327"/>
            <a:ext cx="6351599" cy="4882924"/>
          </a:xfrm>
          <a:prstGeom prst="rect">
            <a:avLst/>
          </a:prstGeom>
          <a:noFill/>
          <a:ln>
            <a:noFill/>
          </a:ln>
        </p:spPr>
        <p:txBody>
          <a:bodyPr lIns="91425" tIns="45700" rIns="91425" bIns="45700" anchor="t" anchorCtr="0">
            <a:noAutofit/>
          </a:bodyPr>
          <a:lstStyle/>
          <a:p>
            <a:pPr marL="177800">
              <a:spcBef>
                <a:spcPts val="560"/>
              </a:spcBef>
              <a:buClr>
                <a:srgbClr val="003A63"/>
              </a:buClr>
              <a:buSzPct val="100000"/>
            </a:pPr>
            <a:r>
              <a:rPr lang="en-US" sz="2800" b="1" dirty="0">
                <a:solidFill>
                  <a:srgbClr val="00406E"/>
                </a:solidFill>
                <a:latin typeface="Franklin Gothic Book" panose="020B0503020102020204" pitchFamily="34" charset="0"/>
                <a:ea typeface="Souce Sans Pro"/>
                <a:cs typeface="Souce Sans Pro"/>
                <a:sym typeface="Souce Sans Pro"/>
              </a:rPr>
              <a:t>INVESTING: </a:t>
            </a:r>
            <a:r>
              <a:rPr lang="en" sz="2800" b="1" dirty="0">
                <a:solidFill>
                  <a:srgbClr val="0067AC"/>
                </a:solidFill>
                <a:latin typeface="Franklin Gothic Book" panose="020B0503020102020204" pitchFamily="34" charset="0"/>
                <a:ea typeface="Souce Sans Pro"/>
                <a:cs typeface="Souce Sans Pro"/>
                <a:sym typeface="Souce Sans Pro"/>
              </a:rPr>
              <a:t>To set aside money in the hope of a future return or benefit</a:t>
            </a:r>
          </a:p>
          <a:p>
            <a:pPr marL="177800">
              <a:spcBef>
                <a:spcPts val="560"/>
              </a:spcBef>
              <a:buClr>
                <a:srgbClr val="003A63"/>
              </a:buClr>
              <a:buSzPct val="100000"/>
            </a:pPr>
            <a:r>
              <a:rPr lang="en" sz="2800" b="1" dirty="0">
                <a:solidFill>
                  <a:srgbClr val="00406E"/>
                </a:solidFill>
                <a:latin typeface="Franklin Gothic Book" panose="020B0503020102020204" pitchFamily="34" charset="0"/>
                <a:ea typeface="Souce Sans Pro"/>
                <a:cs typeface="Souce Sans Pro"/>
                <a:sym typeface="Souce Sans Pro"/>
              </a:rPr>
              <a:t>WHY I</a:t>
            </a:r>
            <a:r>
              <a:rPr lang="en-US" sz="2800" b="1" dirty="0">
                <a:solidFill>
                  <a:srgbClr val="00406E"/>
                </a:solidFill>
                <a:latin typeface="Franklin Gothic Book" panose="020B0503020102020204" pitchFamily="34" charset="0"/>
                <a:ea typeface="Souce Sans Pro"/>
                <a:cs typeface="Souce Sans Pro"/>
                <a:sym typeface="Souce Sans Pro"/>
              </a:rPr>
              <a:t>NVEST?</a:t>
            </a:r>
          </a:p>
          <a:p>
            <a:pPr marL="635000" indent="-457200">
              <a:spcBef>
                <a:spcPts val="560"/>
              </a:spcBef>
              <a:buClr>
                <a:srgbClr val="003A63"/>
              </a:buClr>
              <a:buSzPct val="100000"/>
              <a:buFont typeface="Arial" panose="020B0604020202020204" pitchFamily="34" charset="0"/>
              <a:buChar char="•"/>
            </a:pPr>
            <a:r>
              <a:rPr lang="en" sz="2800" b="1" dirty="0">
                <a:solidFill>
                  <a:srgbClr val="AFBD22"/>
                </a:solidFill>
                <a:latin typeface="Franklin Gothic Book" panose="020B0503020102020204" pitchFamily="34" charset="0"/>
                <a:ea typeface="Souce Sans Pro"/>
                <a:cs typeface="Souce Sans Pro"/>
                <a:sym typeface="Souce Sans Pro"/>
              </a:rPr>
              <a:t>To help meet longer term goals and        financial plans</a:t>
            </a:r>
          </a:p>
          <a:p>
            <a:pPr marL="635000" indent="-457200">
              <a:spcBef>
                <a:spcPts val="560"/>
              </a:spcBef>
              <a:buClr>
                <a:srgbClr val="003A63"/>
              </a:buClr>
              <a:buSzPct val="100000"/>
              <a:buFont typeface="Arial" panose="020B0604020202020204" pitchFamily="34" charset="0"/>
              <a:buChar char="•"/>
            </a:pPr>
            <a:r>
              <a:rPr lang="en" sz="2800" b="1" dirty="0">
                <a:solidFill>
                  <a:srgbClr val="EC881D"/>
                </a:solidFill>
                <a:latin typeface="Franklin Gothic Book" panose="020B0503020102020204" pitchFamily="34" charset="0"/>
                <a:ea typeface="Souce Sans Pro"/>
                <a:cs typeface="Souce Sans Pro"/>
                <a:sym typeface="Souce Sans Pro"/>
              </a:rPr>
              <a:t>To help beat inflation and maintain preferred lifestyle</a:t>
            </a:r>
          </a:p>
          <a:p>
            <a:pPr marL="635000" indent="-457200">
              <a:spcBef>
                <a:spcPts val="560"/>
              </a:spcBef>
              <a:buClr>
                <a:srgbClr val="003A63"/>
              </a:buClr>
              <a:buSzPct val="100000"/>
              <a:buFont typeface="Arial" panose="020B0604020202020204" pitchFamily="34" charset="0"/>
              <a:buChar char="•"/>
            </a:pPr>
            <a:r>
              <a:rPr lang="en" sz="2800" b="1" dirty="0">
                <a:solidFill>
                  <a:srgbClr val="AFBD22"/>
                </a:solidFill>
                <a:latin typeface="Franklin Gothic Book" panose="020B0503020102020204" pitchFamily="34" charset="0"/>
                <a:ea typeface="Souce Sans Pro"/>
                <a:cs typeface="Souce Sans Pro"/>
                <a:sym typeface="Souce Sans Pro"/>
              </a:rPr>
              <a:t>To gain greater financial independence and sense of security</a:t>
            </a:r>
          </a:p>
          <a:p>
            <a:pPr marL="742950" lvl="1" indent="-285750">
              <a:spcBef>
                <a:spcPts val="560"/>
              </a:spcBef>
            </a:pPr>
            <a:endParaRPr sz="2800" dirty="0">
              <a:solidFill>
                <a:srgbClr val="003A63"/>
              </a:solidFill>
              <a:ea typeface="Arial"/>
              <a:cs typeface="Arial"/>
              <a:sym typeface="Arial"/>
            </a:endParaRPr>
          </a:p>
        </p:txBody>
      </p:sp>
      <p:pic>
        <p:nvPicPr>
          <p:cNvPr id="212" name="Shape 2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19937" y="2667000"/>
            <a:ext cx="2957400" cy="2027400"/>
          </a:xfrm>
          <a:prstGeom prst="rect">
            <a:avLst/>
          </a:prstGeom>
          <a:noFill/>
          <a:ln>
            <a:noFill/>
          </a:ln>
        </p:spPr>
      </p:pic>
      <p:sp>
        <p:nvSpPr>
          <p:cNvPr id="2" name="Slide Number Placeholder 1"/>
          <p:cNvSpPr>
            <a:spLocks noGrp="1"/>
          </p:cNvSpPr>
          <p:nvPr>
            <p:ph type="sldNum" sz="quarter" idx="12"/>
          </p:nvPr>
        </p:nvSpPr>
        <p:spPr/>
        <p:txBody>
          <a:bodyPr/>
          <a:lstStyle/>
          <a:p>
            <a:fld id="{E5464CAE-BF31-428A-95B0-14EE23E34320}" type="slidenum">
              <a:rPr lang="en-US" smtClean="0"/>
              <a:pPr/>
              <a:t>12</a:t>
            </a:fld>
            <a:endParaRPr lang="en-US"/>
          </a:p>
        </p:txBody>
      </p:sp>
    </p:spTree>
    <p:extLst>
      <p:ext uri="{BB962C8B-B14F-4D97-AF65-F5344CB8AC3E}">
        <p14:creationId xmlns:p14="http://schemas.microsoft.com/office/powerpoint/2010/main" val="65356417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991600" cy="4754563"/>
          </a:xfrm>
        </p:spPr>
        <p:txBody>
          <a:bodyPr>
            <a:normAutofit fontScale="85000" lnSpcReduction="10000"/>
          </a:bodyPr>
          <a:lstStyle/>
          <a:p>
            <a:pPr marL="0" indent="0">
              <a:buNone/>
            </a:pPr>
            <a:r>
              <a:rPr lang="en-US" sz="3300" b="1" dirty="0">
                <a:solidFill>
                  <a:srgbClr val="0067AC"/>
                </a:solidFill>
                <a:latin typeface="Franklin Gothic Book" panose="020B0503020102020204" pitchFamily="34" charset="0"/>
              </a:rPr>
              <a:t>SAVE for short-term goals (less than 5 years)</a:t>
            </a:r>
          </a:p>
          <a:p>
            <a:pPr marL="0" indent="0">
              <a:buNone/>
            </a:pPr>
            <a:r>
              <a:rPr lang="en-US" sz="3300" b="1" dirty="0">
                <a:solidFill>
                  <a:srgbClr val="0067AC"/>
                </a:solidFill>
                <a:latin typeface="Franklin Gothic Book" panose="020B0503020102020204" pitchFamily="34" charset="0"/>
              </a:rPr>
              <a:t>INVEST for long-term goals (more than 5 years)</a:t>
            </a:r>
          </a:p>
          <a:p>
            <a:pPr marL="0" indent="0">
              <a:buNone/>
            </a:pPr>
            <a:endParaRPr lang="en-US" sz="1000" dirty="0">
              <a:solidFill>
                <a:schemeClr val="bg2"/>
              </a:solidFill>
              <a:latin typeface="Franklin Gothic Book" panose="020B0503020102020204" pitchFamily="34" charset="0"/>
            </a:endParaRPr>
          </a:p>
          <a:p>
            <a:pPr marL="0" indent="0">
              <a:buNone/>
            </a:pPr>
            <a:endParaRPr lang="en-US" dirty="0">
              <a:latin typeface="Franklin Gothic Book" panose="020B0503020102020204" pitchFamily="34" charset="0"/>
            </a:endParaRPr>
          </a:p>
          <a:p>
            <a:r>
              <a:rPr lang="en-US" dirty="0">
                <a:solidFill>
                  <a:srgbClr val="EC881D"/>
                </a:solidFill>
                <a:latin typeface="Franklin Gothic Book" panose="020B0503020102020204" pitchFamily="34" charset="0"/>
              </a:rPr>
              <a:t>You are just out of college and want to set money aside for retirement</a:t>
            </a:r>
          </a:p>
          <a:p>
            <a:r>
              <a:rPr lang="en-US" dirty="0">
                <a:solidFill>
                  <a:srgbClr val="AFBD22"/>
                </a:solidFill>
                <a:latin typeface="Franklin Gothic Book" panose="020B0503020102020204" pitchFamily="34" charset="0"/>
              </a:rPr>
              <a:t>You want to go on a week-long vacation or road trip with friends</a:t>
            </a:r>
          </a:p>
          <a:p>
            <a:r>
              <a:rPr lang="en-US" dirty="0">
                <a:solidFill>
                  <a:srgbClr val="EC881D"/>
                </a:solidFill>
                <a:latin typeface="Franklin Gothic Book" panose="020B0503020102020204" pitchFamily="34" charset="0"/>
              </a:rPr>
              <a:t>You have a child and you want to put money away for her to go to college</a:t>
            </a:r>
          </a:p>
          <a:p>
            <a:r>
              <a:rPr lang="en-US" dirty="0">
                <a:solidFill>
                  <a:srgbClr val="AFBD22"/>
                </a:solidFill>
                <a:latin typeface="Franklin Gothic Book" panose="020B0503020102020204" pitchFamily="34" charset="0"/>
              </a:rPr>
              <a:t>You want to buy a guitar signed by your favorite musician</a:t>
            </a:r>
          </a:p>
        </p:txBody>
      </p:sp>
      <p:sp>
        <p:nvSpPr>
          <p:cNvPr id="6" name="Shape 210">
            <a:extLst>
              <a:ext uri="{FF2B5EF4-FFF2-40B4-BE49-F238E27FC236}">
                <a16:creationId xmlns:a16="http://schemas.microsoft.com/office/drawing/2014/main" id="{6B156AC8-6ADC-486A-9492-D1721B6AA45E}"/>
              </a:ext>
            </a:extLst>
          </p:cNvPr>
          <p:cNvSpPr txBox="1">
            <a:spLocks/>
          </p:cNvSpPr>
          <p:nvPr/>
        </p:nvSpPr>
        <p:spPr>
          <a:xfrm>
            <a:off x="381000" y="273350"/>
            <a:ext cx="5562600" cy="1098250"/>
          </a:xfrm>
          <a:prstGeom prst="rect">
            <a:avLst/>
          </a:prstGeom>
          <a:noFill/>
          <a:ln>
            <a:noFill/>
          </a:ln>
        </p:spPr>
        <p:txBody>
          <a:bodyPr vert="horz" lIns="91425" tIns="45700" rIns="91425" bIns="45700" rtlCol="0" anchor="ctr" anchorCtr="0">
            <a:noAutofit/>
          </a:bodyPr>
          <a:lstStyle>
            <a:lvl1pPr algn="l" defTabSz="914400" rtl="0" eaLnBrk="1" latinLnBrk="0" hangingPunct="1">
              <a:spcBef>
                <a:spcPct val="0"/>
              </a:spcBef>
              <a:buNone/>
              <a:defRPr sz="4400" b="0" i="0" kern="1200">
                <a:solidFill>
                  <a:schemeClr val="tx1"/>
                </a:solidFill>
                <a:latin typeface="+mj-lt"/>
                <a:ea typeface="+mj-ea"/>
                <a:cs typeface="+mj-cs"/>
              </a:defRPr>
            </a:lvl1pPr>
          </a:lstStyle>
          <a:p>
            <a:pPr>
              <a:spcBef>
                <a:spcPts val="0"/>
              </a:spcBef>
              <a:buClr>
                <a:srgbClr val="003A63"/>
              </a:buClr>
              <a:buSzPct val="25000"/>
            </a:pPr>
            <a:r>
              <a:rPr lang="en-US" b="1" cap="small" dirty="0">
                <a:solidFill>
                  <a:srgbClr val="003A63"/>
                </a:solidFill>
                <a:latin typeface="Franklin Gothic Book" panose="020B0503020102020204" pitchFamily="34" charset="0"/>
                <a:ea typeface="Souce Sans Pro"/>
                <a:cs typeface="Souce Sans Pro"/>
                <a:sym typeface="Souce Sans Pro"/>
              </a:rPr>
              <a:t>Save or Invest?</a:t>
            </a:r>
            <a:endParaRPr lang="en" b="1" cap="small" dirty="0">
              <a:solidFill>
                <a:srgbClr val="003A63"/>
              </a:solidFill>
              <a:latin typeface="Franklin Gothic Book" panose="020B0503020102020204" pitchFamily="34" charset="0"/>
              <a:ea typeface="Souce Sans Pro"/>
              <a:cs typeface="Souce Sans Pro"/>
              <a:sym typeface="Souce Sans Pro"/>
            </a:endParaRPr>
          </a:p>
        </p:txBody>
      </p:sp>
    </p:spTree>
    <p:extLst>
      <p:ext uri="{BB962C8B-B14F-4D97-AF65-F5344CB8AC3E}">
        <p14:creationId xmlns:p14="http://schemas.microsoft.com/office/powerpoint/2010/main" val="158178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04800" y="752907"/>
            <a:ext cx="5562600" cy="857400"/>
          </a:xfrm>
          <a:prstGeom prst="rect">
            <a:avLst/>
          </a:prstGeom>
        </p:spPr>
        <p:txBody>
          <a:bodyPr vert="horz" lIns="91425" tIns="91425" rIns="91425" bIns="91425" rtlCol="0" anchor="ctr" anchorCtr="0">
            <a:noAutofit/>
          </a:bodyPr>
          <a:lstStyle/>
          <a:p>
            <a:pPr>
              <a:spcBef>
                <a:spcPts val="0"/>
              </a:spcBef>
              <a:buClr>
                <a:srgbClr val="003A63"/>
              </a:buClr>
              <a:buSzPct val="25000"/>
            </a:pPr>
            <a:r>
              <a:rPr lang="en-US" b="1" cap="small" dirty="0">
                <a:solidFill>
                  <a:srgbClr val="003A63"/>
                </a:solidFill>
                <a:latin typeface="Franklin Gothic Book" panose="020B0503020102020204" pitchFamily="34" charset="0"/>
                <a:ea typeface="Souce Sans Pro"/>
                <a:cs typeface="Souce Sans Pro"/>
                <a:sym typeface="Souce Sans Pro"/>
              </a:rPr>
              <a:t>Time and the Power of Compound Interest</a:t>
            </a:r>
            <a:br>
              <a:rPr lang="en" b="1" cap="small" dirty="0">
                <a:solidFill>
                  <a:srgbClr val="003A63"/>
                </a:solidFill>
                <a:latin typeface="Franklin Gothic Book" panose="020B0503020102020204" pitchFamily="34" charset="0"/>
                <a:ea typeface="Souce Sans Pro"/>
                <a:cs typeface="Souce Sans Pro"/>
                <a:sym typeface="Souce Sans Pro"/>
              </a:rPr>
            </a:br>
            <a:endParaRPr sz="2000" dirty="0">
              <a:latin typeface="Franklin Gothic Book" panose="020B0503020102020204" pitchFamily="34" charset="0"/>
            </a:endParaRPr>
          </a:p>
        </p:txBody>
      </p:sp>
      <p:sp>
        <p:nvSpPr>
          <p:cNvPr id="328" name="Shape 328"/>
          <p:cNvSpPr txBox="1">
            <a:spLocks noGrp="1"/>
          </p:cNvSpPr>
          <p:nvPr>
            <p:ph type="body" idx="1"/>
          </p:nvPr>
        </p:nvSpPr>
        <p:spPr>
          <a:xfrm>
            <a:off x="304800" y="1916067"/>
            <a:ext cx="8839200" cy="3394500"/>
          </a:xfrm>
          <a:prstGeom prst="rect">
            <a:avLst/>
          </a:prstGeom>
        </p:spPr>
        <p:txBody>
          <a:bodyPr vert="horz" lIns="91425" tIns="91425" rIns="91425" bIns="91425" rtlCol="0" anchor="t" anchorCtr="0">
            <a:noAutofit/>
          </a:bodyPr>
          <a:lstStyle/>
          <a:p>
            <a:pPr marL="0" indent="0" algn="ctr">
              <a:lnSpc>
                <a:spcPct val="90000"/>
              </a:lnSpc>
              <a:spcBef>
                <a:spcPts val="520"/>
              </a:spcBef>
              <a:buNone/>
            </a:pPr>
            <a:endParaRPr sz="1900" dirty="0">
              <a:solidFill>
                <a:schemeClr val="dk1"/>
              </a:solidFill>
              <a:ea typeface="Souce Sans Pro"/>
              <a:cs typeface="Souce Sans Pro"/>
              <a:sym typeface="Souce Sans Pro"/>
            </a:endParaRPr>
          </a:p>
          <a:p>
            <a:pPr marL="0" indent="0" algn="ctr">
              <a:lnSpc>
                <a:spcPct val="90000"/>
              </a:lnSpc>
              <a:spcBef>
                <a:spcPts val="520"/>
              </a:spcBef>
              <a:buNone/>
            </a:pPr>
            <a:endParaRPr sz="1900" dirty="0">
              <a:solidFill>
                <a:schemeClr val="dk1"/>
              </a:solidFill>
              <a:ea typeface="Souce Sans Pro"/>
              <a:cs typeface="Souce Sans Pro"/>
              <a:sym typeface="Souce Sans Pro"/>
            </a:endParaRPr>
          </a:p>
          <a:p>
            <a:pPr>
              <a:buClr>
                <a:srgbClr val="003A63"/>
              </a:buClr>
              <a:buSzPct val="100000"/>
              <a:buFont typeface="Souce Sans Pro"/>
              <a:buChar char="●"/>
            </a:pPr>
            <a:endParaRPr lang="en" sz="2000" dirty="0">
              <a:solidFill>
                <a:srgbClr val="003A63"/>
              </a:solidFill>
              <a:ea typeface="Souce Sans Pro"/>
              <a:cs typeface="Souce Sans Pro"/>
              <a:sym typeface="Souce Sans Pro"/>
            </a:endParaRPr>
          </a:p>
          <a:p>
            <a:pPr>
              <a:buClr>
                <a:srgbClr val="003A63"/>
              </a:buClr>
              <a:buSzPct val="100000"/>
              <a:buFont typeface="Souce Sans Pro"/>
              <a:buChar char="●"/>
            </a:pPr>
            <a:endParaRPr lang="en" sz="2000" dirty="0">
              <a:solidFill>
                <a:srgbClr val="003A63"/>
              </a:solidFill>
              <a:ea typeface="Souce Sans Pro"/>
              <a:cs typeface="Souce Sans Pro"/>
              <a:sym typeface="Souce Sans Pro"/>
            </a:endParaRPr>
          </a:p>
          <a:p>
            <a:pPr>
              <a:buClr>
                <a:srgbClr val="003A63"/>
              </a:buClr>
              <a:buSzPct val="100000"/>
              <a:buFont typeface="Souce Sans Pro"/>
              <a:buChar char="●"/>
            </a:pPr>
            <a:endParaRPr lang="en" sz="2000" dirty="0">
              <a:solidFill>
                <a:srgbClr val="003A63"/>
              </a:solidFill>
              <a:ea typeface="Souce Sans Pro"/>
              <a:cs typeface="Souce Sans Pro"/>
              <a:sym typeface="Souce Sans Pro"/>
            </a:endParaRPr>
          </a:p>
          <a:p>
            <a:pPr>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Both Tim and Mai have a goal of saving $100,000 in </a:t>
            </a:r>
            <a:r>
              <a:rPr lang="en-US" sz="2400" dirty="0">
                <a:solidFill>
                  <a:srgbClr val="003A63"/>
                </a:solidFill>
                <a:latin typeface="Franklin Gothic Book" panose="020B0503020102020204" pitchFamily="34" charset="0"/>
                <a:ea typeface="Souce Sans Pro"/>
                <a:cs typeface="Souce Sans Pro"/>
                <a:sym typeface="Souce Sans Pro"/>
              </a:rPr>
              <a:t>the next </a:t>
            </a:r>
            <a:r>
              <a:rPr lang="en" sz="2400" dirty="0">
                <a:solidFill>
                  <a:srgbClr val="003A63"/>
                </a:solidFill>
                <a:latin typeface="Franklin Gothic Book" panose="020B0503020102020204" pitchFamily="34" charset="0"/>
                <a:ea typeface="Souce Sans Pro"/>
                <a:cs typeface="Souce Sans Pro"/>
                <a:sym typeface="Souce Sans Pro"/>
              </a:rPr>
              <a:t>18 years</a:t>
            </a:r>
          </a:p>
          <a:p>
            <a:pPr>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Both earn a 7% annual rate of return</a:t>
            </a:r>
          </a:p>
          <a:p>
            <a:pPr>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Tim begins </a:t>
            </a:r>
            <a:r>
              <a:rPr lang="en" sz="2400">
                <a:solidFill>
                  <a:srgbClr val="003A63"/>
                </a:solidFill>
                <a:latin typeface="Franklin Gothic Book" panose="020B0503020102020204" pitchFamily="34" charset="0"/>
                <a:ea typeface="Souce Sans Pro"/>
                <a:cs typeface="Souce Sans Pro"/>
                <a:sym typeface="Souce Sans Pro"/>
              </a:rPr>
              <a:t>saving now, </a:t>
            </a:r>
            <a:r>
              <a:rPr lang="en" sz="2400" dirty="0">
                <a:solidFill>
                  <a:srgbClr val="003A63"/>
                </a:solidFill>
                <a:latin typeface="Franklin Gothic Book" panose="020B0503020102020204" pitchFamily="34" charset="0"/>
                <a:ea typeface="Souce Sans Pro"/>
                <a:cs typeface="Souce Sans Pro"/>
                <a:sym typeface="Souce Sans Pro"/>
              </a:rPr>
              <a:t>and Mai begins saving </a:t>
            </a:r>
            <a:r>
              <a:rPr lang="en-US" sz="2400" dirty="0">
                <a:solidFill>
                  <a:srgbClr val="003A63"/>
                </a:solidFill>
                <a:latin typeface="Franklin Gothic Book" panose="020B0503020102020204" pitchFamily="34" charset="0"/>
                <a:ea typeface="Souce Sans Pro"/>
                <a:cs typeface="Souce Sans Pro"/>
                <a:sym typeface="Souce Sans Pro"/>
              </a:rPr>
              <a:t>in </a:t>
            </a:r>
            <a:r>
              <a:rPr lang="en" sz="2400" dirty="0">
                <a:solidFill>
                  <a:srgbClr val="003A63"/>
                </a:solidFill>
                <a:latin typeface="Franklin Gothic Book" panose="020B0503020102020204" pitchFamily="34" charset="0"/>
                <a:ea typeface="Souce Sans Pro"/>
                <a:cs typeface="Souce Sans Pro"/>
                <a:sym typeface="Souce Sans Pro"/>
              </a:rPr>
              <a:t>10 years</a:t>
            </a:r>
          </a:p>
        </p:txBody>
      </p:sp>
      <p:pic>
        <p:nvPicPr>
          <p:cNvPr id="329" name="Shape 3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28800" y="2057400"/>
            <a:ext cx="1642754" cy="1538049"/>
          </a:xfrm>
          <a:prstGeom prst="rect">
            <a:avLst/>
          </a:prstGeom>
          <a:noFill/>
          <a:ln>
            <a:noFill/>
          </a:ln>
        </p:spPr>
      </p:pic>
      <p:sp>
        <p:nvSpPr>
          <p:cNvPr id="2" name="Slide Number Placeholder 1"/>
          <p:cNvSpPr>
            <a:spLocks noGrp="1"/>
          </p:cNvSpPr>
          <p:nvPr>
            <p:ph type="sldNum" sz="quarter" idx="12"/>
          </p:nvPr>
        </p:nvSpPr>
        <p:spPr/>
        <p:txBody>
          <a:bodyPr/>
          <a:lstStyle/>
          <a:p>
            <a:fld id="{E5464CAE-BF31-428A-95B0-14EE23E34320}" type="slidenum">
              <a:rPr lang="en-US" smtClean="0"/>
              <a:pPr/>
              <a:t>14</a:t>
            </a:fld>
            <a:endParaRPr lang="en-US"/>
          </a:p>
        </p:txBody>
      </p:sp>
      <p:sp>
        <p:nvSpPr>
          <p:cNvPr id="3" name="TextBox 2"/>
          <p:cNvSpPr txBox="1"/>
          <p:nvPr/>
        </p:nvSpPr>
        <p:spPr>
          <a:xfrm>
            <a:off x="990600" y="5745016"/>
            <a:ext cx="7543800" cy="276999"/>
          </a:xfrm>
          <a:prstGeom prst="rect">
            <a:avLst/>
          </a:prstGeom>
          <a:noFill/>
        </p:spPr>
        <p:txBody>
          <a:bodyPr wrap="square" rtlCol="0">
            <a:spAutoFit/>
          </a:bodyPr>
          <a:lstStyle/>
          <a:p>
            <a:r>
              <a:rPr lang="en-US" sz="1200" dirty="0">
                <a:latin typeface="Franklin Gothic Book" panose="020B0503020102020204" pitchFamily="34" charset="0"/>
              </a:rPr>
              <a:t>The following example is a hypothetical, for illustrative purposes only, and is not indicative of any investment.</a:t>
            </a:r>
          </a:p>
        </p:txBody>
      </p:sp>
      <p:pic>
        <p:nvPicPr>
          <p:cNvPr id="8" name="Picture 7">
            <a:extLst>
              <a:ext uri="{FF2B5EF4-FFF2-40B4-BE49-F238E27FC236}">
                <a16:creationId xmlns:a16="http://schemas.microsoft.com/office/drawing/2014/main" id="{17F63678-5D89-4891-A9E4-C8F036A74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891237"/>
            <a:ext cx="1390832" cy="1870374"/>
          </a:xfrm>
          <a:prstGeom prst="rect">
            <a:avLst/>
          </a:prstGeom>
        </p:spPr>
      </p:pic>
    </p:spTree>
    <p:extLst>
      <p:ext uri="{BB962C8B-B14F-4D97-AF65-F5344CB8AC3E}">
        <p14:creationId xmlns:p14="http://schemas.microsoft.com/office/powerpoint/2010/main" val="39696288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Shape 336"/>
          <p:cNvSpPr txBox="1">
            <a:spLocks noGrp="1"/>
          </p:cNvSpPr>
          <p:nvPr>
            <p:ph type="body" idx="1"/>
          </p:nvPr>
        </p:nvSpPr>
        <p:spPr>
          <a:xfrm>
            <a:off x="304800" y="1833689"/>
            <a:ext cx="4040099" cy="479699"/>
          </a:xfrm>
          <a:prstGeom prst="rect">
            <a:avLst/>
          </a:prstGeom>
        </p:spPr>
        <p:txBody>
          <a:bodyPr vert="horz" lIns="91425" tIns="91425" rIns="91425" bIns="91425" rtlCol="0" anchor="b" anchorCtr="0">
            <a:noAutofit/>
          </a:bodyPr>
          <a:lstStyle/>
          <a:p>
            <a:pPr algn="ctr">
              <a:spcBef>
                <a:spcPts val="0"/>
              </a:spcBef>
            </a:pPr>
            <a:r>
              <a:rPr lang="en" sz="2800" dirty="0">
                <a:latin typeface="Franklin Gothic Book" panose="020B0503020102020204" pitchFamily="34" charset="0"/>
              </a:rPr>
              <a:t>Annual Savings</a:t>
            </a:r>
          </a:p>
        </p:txBody>
      </p:sp>
      <p:sp>
        <p:nvSpPr>
          <p:cNvPr id="337" name="Shape 337"/>
          <p:cNvSpPr txBox="1">
            <a:spLocks noGrp="1"/>
          </p:cNvSpPr>
          <p:nvPr>
            <p:ph type="body" idx="2"/>
          </p:nvPr>
        </p:nvSpPr>
        <p:spPr>
          <a:xfrm>
            <a:off x="4656227" y="1774095"/>
            <a:ext cx="4041900" cy="857399"/>
          </a:xfrm>
          <a:prstGeom prst="rect">
            <a:avLst/>
          </a:prstGeom>
        </p:spPr>
        <p:txBody>
          <a:bodyPr vert="horz" lIns="91425" tIns="91425" rIns="91425" bIns="91425" rtlCol="0" anchor="b" anchorCtr="0">
            <a:noAutofit/>
          </a:bodyPr>
          <a:lstStyle/>
          <a:p>
            <a:pPr algn="ctr">
              <a:spcBef>
                <a:spcPts val="0"/>
              </a:spcBef>
              <a:buNone/>
            </a:pPr>
            <a:r>
              <a:rPr lang="en" sz="2800" b="1" dirty="0">
                <a:latin typeface="Franklin Gothic Book" panose="020B0503020102020204" pitchFamily="34" charset="0"/>
              </a:rPr>
              <a:t>Total Amount Saved Compared to Earnings</a:t>
            </a:r>
          </a:p>
        </p:txBody>
      </p:sp>
      <p:sp>
        <p:nvSpPr>
          <p:cNvPr id="7" name="Shape 327"/>
          <p:cNvSpPr txBox="1">
            <a:spLocks/>
          </p:cNvSpPr>
          <p:nvPr/>
        </p:nvSpPr>
        <p:spPr>
          <a:xfrm>
            <a:off x="304800" y="235868"/>
            <a:ext cx="5454868" cy="1372669"/>
          </a:xfrm>
          <a:prstGeom prst="rect">
            <a:avLst/>
          </a:prstGeom>
        </p:spPr>
        <p:txBody>
          <a:bodyPr vert="horz" lIns="91425" tIns="91425" rIns="91425" bIns="91425" rtlCol="0" anchor="ctr" anchorCtr="0">
            <a:noAutofit/>
          </a:bodyPr>
          <a:lstStyle>
            <a:lvl1pPr algn="ctr" defTabSz="914400" rtl="0" eaLnBrk="1" latinLnBrk="0" hangingPunct="1">
              <a:spcBef>
                <a:spcPct val="0"/>
              </a:spcBef>
              <a:buNone/>
              <a:defRPr sz="4400" b="0" i="0" kern="1200">
                <a:solidFill>
                  <a:schemeClr val="tx1"/>
                </a:solidFill>
                <a:latin typeface="+mj-lt"/>
                <a:ea typeface="+mj-ea"/>
                <a:cs typeface="+mj-cs"/>
              </a:defRPr>
            </a:lvl1pPr>
          </a:lstStyle>
          <a:p>
            <a:pPr algn="l">
              <a:spcBef>
                <a:spcPts val="0"/>
              </a:spcBef>
              <a:buClr>
                <a:schemeClr val="dk1"/>
              </a:buClr>
              <a:buSzPct val="25000"/>
            </a:pPr>
            <a:r>
              <a:rPr lang="en-US" sz="4000" b="1" cap="small" dirty="0">
                <a:solidFill>
                  <a:srgbClr val="00406E"/>
                </a:solidFill>
                <a:latin typeface="Franklin Gothic Book" panose="020B0503020102020204" pitchFamily="34" charset="0"/>
                <a:ea typeface="Souce Sans Pro"/>
                <a:cs typeface="Souce Sans Pro"/>
                <a:sym typeface="Souce Sans Pro"/>
              </a:rPr>
              <a:t>Time is on Your Side:</a:t>
            </a:r>
          </a:p>
          <a:p>
            <a:pPr algn="l">
              <a:spcBef>
                <a:spcPts val="0"/>
              </a:spcBef>
              <a:buClr>
                <a:schemeClr val="dk1"/>
              </a:buClr>
              <a:buSzPct val="25000"/>
            </a:pPr>
            <a:r>
              <a:rPr lang="en-US" sz="4000" b="1" cap="small" dirty="0">
                <a:solidFill>
                  <a:srgbClr val="00406E"/>
                </a:solidFill>
                <a:latin typeface="Franklin Gothic Book" panose="020B0503020102020204" pitchFamily="34" charset="0"/>
                <a:ea typeface="Souce Sans Pro"/>
                <a:cs typeface="Souce Sans Pro"/>
                <a:sym typeface="Souce Sans Pro"/>
              </a:rPr>
              <a:t>Compounding Interest</a:t>
            </a:r>
          </a:p>
        </p:txBody>
      </p:sp>
      <p:sp>
        <p:nvSpPr>
          <p:cNvPr id="2" name="Slide Number Placeholder 1"/>
          <p:cNvSpPr>
            <a:spLocks noGrp="1"/>
          </p:cNvSpPr>
          <p:nvPr>
            <p:ph type="sldNum" sz="quarter" idx="12"/>
          </p:nvPr>
        </p:nvSpPr>
        <p:spPr/>
        <p:txBody>
          <a:bodyPr/>
          <a:lstStyle/>
          <a:p>
            <a:fld id="{E5464CAE-BF31-428A-95B0-14EE23E34320}" type="slidenum">
              <a:rPr lang="en-US" smtClean="0"/>
              <a:pPr/>
              <a:t>15</a:t>
            </a:fld>
            <a:endParaRPr lang="en-US"/>
          </a:p>
        </p:txBody>
      </p:sp>
      <p:graphicFrame>
        <p:nvGraphicFramePr>
          <p:cNvPr id="5" name="Chart 4">
            <a:extLst>
              <a:ext uri="{FF2B5EF4-FFF2-40B4-BE49-F238E27FC236}">
                <a16:creationId xmlns:a16="http://schemas.microsoft.com/office/drawing/2014/main" id="{2BA020E5-DDCD-4050-9CA9-180E71E2D80A}"/>
              </a:ext>
            </a:extLst>
          </p:cNvPr>
          <p:cNvGraphicFramePr/>
          <p:nvPr>
            <p:extLst>
              <p:ext uri="{D42A27DB-BD31-4B8C-83A1-F6EECF244321}">
                <p14:modId xmlns:p14="http://schemas.microsoft.com/office/powerpoint/2010/main" val="1770624566"/>
              </p:ext>
            </p:extLst>
          </p:nvPr>
        </p:nvGraphicFramePr>
        <p:xfrm>
          <a:off x="152400" y="2850569"/>
          <a:ext cx="4419600" cy="32308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C40DAD9-D75C-4660-84F2-F897EF5A37EF}"/>
              </a:ext>
            </a:extLst>
          </p:cNvPr>
          <p:cNvGraphicFramePr/>
          <p:nvPr>
            <p:extLst>
              <p:ext uri="{D42A27DB-BD31-4B8C-83A1-F6EECF244321}">
                <p14:modId xmlns:p14="http://schemas.microsoft.com/office/powerpoint/2010/main" val="1392187447"/>
              </p:ext>
            </p:extLst>
          </p:nvPr>
        </p:nvGraphicFramePr>
        <p:xfrm>
          <a:off x="4540468" y="2819400"/>
          <a:ext cx="4307171" cy="3230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1524018"/>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6786" y="236545"/>
            <a:ext cx="5562600" cy="857250"/>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 sz="4000" b="1" cap="small" dirty="0">
                <a:solidFill>
                  <a:schemeClr val="dk1"/>
                </a:solidFill>
                <a:latin typeface="Franklin Gothic Book" panose="020B0503020102020204" pitchFamily="34" charset="0"/>
                <a:ea typeface="Souce Sans Pro"/>
                <a:cs typeface="Souce Sans Pro"/>
                <a:sym typeface="Souce Sans Pro"/>
              </a:rPr>
              <a:t>What Can You Invest In?</a:t>
            </a:r>
          </a:p>
        </p:txBody>
      </p:sp>
      <p:pic>
        <p:nvPicPr>
          <p:cNvPr id="267" name="Shape 2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999" y="1964800"/>
            <a:ext cx="1752600" cy="971700"/>
          </a:xfrm>
          <a:prstGeom prst="ellipse">
            <a:avLst/>
          </a:prstGeom>
          <a:noFill/>
          <a:ln w="190500" cap="rnd">
            <a:solidFill>
              <a:srgbClr val="C8C6BD"/>
            </a:solidFill>
            <a:prstDash val="solid"/>
            <a:round/>
            <a:headEnd type="none" w="med" len="med"/>
            <a:tailEnd type="none" w="med" len="med"/>
          </a:ln>
        </p:spPr>
      </p:pic>
      <p:pic>
        <p:nvPicPr>
          <p:cNvPr id="268" name="Shape 2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9136" y="4051624"/>
            <a:ext cx="1752600" cy="971700"/>
          </a:xfrm>
          <a:prstGeom prst="ellipse">
            <a:avLst/>
          </a:prstGeom>
          <a:noFill/>
          <a:ln w="190500" cap="rnd">
            <a:solidFill>
              <a:srgbClr val="C8C6BD"/>
            </a:solidFill>
            <a:prstDash val="solid"/>
            <a:round/>
            <a:headEnd type="none" w="med" len="med"/>
            <a:tailEnd type="none" w="med" len="med"/>
          </a:ln>
        </p:spPr>
      </p:pic>
      <p:sp>
        <p:nvSpPr>
          <p:cNvPr id="269" name="Shape 269"/>
          <p:cNvSpPr txBox="1"/>
          <p:nvPr/>
        </p:nvSpPr>
        <p:spPr>
          <a:xfrm>
            <a:off x="2361426" y="2132801"/>
            <a:ext cx="1250399" cy="635699"/>
          </a:xfrm>
          <a:prstGeom prst="rect">
            <a:avLst/>
          </a:prstGeom>
          <a:noFill/>
          <a:ln>
            <a:noFill/>
          </a:ln>
        </p:spPr>
        <p:txBody>
          <a:bodyPr lIns="91425" tIns="91425" rIns="91425" bIns="91425" anchor="t" anchorCtr="0">
            <a:noAutofit/>
          </a:bodyPr>
          <a:lstStyle/>
          <a:p>
            <a:r>
              <a:rPr lang="en" sz="2800" b="1" dirty="0">
                <a:latin typeface="Franklin Gothic Book" panose="020B0503020102020204" pitchFamily="34" charset="0"/>
              </a:rPr>
              <a:t>Stocks</a:t>
            </a:r>
          </a:p>
        </p:txBody>
      </p:sp>
      <p:sp>
        <p:nvSpPr>
          <p:cNvPr id="270" name="Shape 270"/>
          <p:cNvSpPr txBox="1"/>
          <p:nvPr/>
        </p:nvSpPr>
        <p:spPr>
          <a:xfrm>
            <a:off x="4119247" y="4056704"/>
            <a:ext cx="1752600" cy="635699"/>
          </a:xfrm>
          <a:prstGeom prst="rect">
            <a:avLst/>
          </a:prstGeom>
          <a:noFill/>
          <a:ln>
            <a:noFill/>
          </a:ln>
        </p:spPr>
        <p:txBody>
          <a:bodyPr lIns="91425" tIns="91425" rIns="91425" bIns="91425" anchor="t" anchorCtr="0">
            <a:noAutofit/>
          </a:bodyPr>
          <a:lstStyle/>
          <a:p>
            <a:r>
              <a:rPr lang="en" sz="2800" b="1" dirty="0">
                <a:latin typeface="Franklin Gothic Book" panose="020B0503020102020204" pitchFamily="34" charset="0"/>
              </a:rPr>
              <a:t>Bonds</a:t>
            </a:r>
          </a:p>
        </p:txBody>
      </p:sp>
      <p:sp>
        <p:nvSpPr>
          <p:cNvPr id="9" name="Shape 270"/>
          <p:cNvSpPr txBox="1"/>
          <p:nvPr/>
        </p:nvSpPr>
        <p:spPr>
          <a:xfrm>
            <a:off x="4325889" y="2256518"/>
            <a:ext cx="2399849" cy="635699"/>
          </a:xfrm>
          <a:prstGeom prst="rect">
            <a:avLst/>
          </a:prstGeom>
          <a:noFill/>
          <a:ln>
            <a:noFill/>
          </a:ln>
        </p:spPr>
        <p:txBody>
          <a:bodyPr lIns="91425" tIns="91425" rIns="91425" bIns="91425" anchor="t" anchorCtr="0">
            <a:noAutofit/>
          </a:bodyPr>
          <a:lstStyle/>
          <a:p>
            <a:br>
              <a:rPr lang="en" sz="2500" dirty="0"/>
            </a:br>
            <a:r>
              <a:rPr lang="en" sz="2800" b="1" dirty="0">
                <a:latin typeface="Franklin Gothic Book" panose="020B0503020102020204" pitchFamily="34" charset="0"/>
              </a:rPr>
              <a:t>Mutual Funds</a:t>
            </a:r>
            <a:endParaRPr lang="en" sz="2500" b="1" dirty="0">
              <a:latin typeface="Franklin Gothic Book" panose="020B0503020102020204" pitchFamily="34" charset="0"/>
            </a:endParaRPr>
          </a:p>
        </p:txBody>
      </p:sp>
      <p:sp>
        <p:nvSpPr>
          <p:cNvPr id="3" name="Slide Number Placeholder 2"/>
          <p:cNvSpPr>
            <a:spLocks noGrp="1"/>
          </p:cNvSpPr>
          <p:nvPr>
            <p:ph type="sldNum" sz="quarter" idx="12"/>
          </p:nvPr>
        </p:nvSpPr>
        <p:spPr/>
        <p:txBody>
          <a:bodyPr/>
          <a:lstStyle/>
          <a:p>
            <a:fld id="{E5464CAE-BF31-428A-95B0-14EE23E34320}" type="slidenum">
              <a:rPr lang="en-US" smtClean="0"/>
              <a:pPr/>
              <a:t>16</a:t>
            </a:fld>
            <a:endParaRPr lang="en-US"/>
          </a:p>
        </p:txBody>
      </p:sp>
      <p:graphicFrame>
        <p:nvGraphicFramePr>
          <p:cNvPr id="7" name="Chart 6"/>
          <p:cNvGraphicFramePr/>
          <p:nvPr/>
        </p:nvGraphicFramePr>
        <p:xfrm>
          <a:off x="5941263" y="1942844"/>
          <a:ext cx="2900273" cy="1898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251018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81000" y="304800"/>
            <a:ext cx="4572000" cy="857250"/>
          </a:xfrm>
          <a:prstGeom prst="rect">
            <a:avLst/>
          </a:prstGeom>
          <a:noFill/>
          <a:ln>
            <a:noFill/>
          </a:ln>
        </p:spPr>
        <p:txBody>
          <a:bodyPr vert="horz" lIns="91425" tIns="45700" rIns="91425" bIns="45700" rtlCol="0" anchor="ctr" anchorCtr="0">
            <a:noAutofit/>
          </a:bodyPr>
          <a:lstStyle/>
          <a:p>
            <a:pPr algn="l">
              <a:spcBef>
                <a:spcPts val="0"/>
              </a:spcBef>
              <a:buClr>
                <a:srgbClr val="003A63"/>
              </a:buClr>
              <a:buSzPct val="25000"/>
            </a:pPr>
            <a:r>
              <a:rPr lang="en" sz="4800" b="1" cap="small" dirty="0">
                <a:solidFill>
                  <a:srgbClr val="003A63"/>
                </a:solidFill>
                <a:latin typeface="Franklin Gothic Book" panose="020B0503020102020204" pitchFamily="34" charset="0"/>
                <a:ea typeface="Souce Sans Pro"/>
                <a:cs typeface="Souce Sans Pro"/>
                <a:sym typeface="Souce Sans Pro"/>
              </a:rPr>
              <a:t>Stocks</a:t>
            </a:r>
          </a:p>
        </p:txBody>
      </p:sp>
      <p:sp>
        <p:nvSpPr>
          <p:cNvPr id="279" name="Shape 279"/>
          <p:cNvSpPr/>
          <p:nvPr/>
        </p:nvSpPr>
        <p:spPr>
          <a:xfrm>
            <a:off x="603725" y="2085745"/>
            <a:ext cx="7772400" cy="2686500"/>
          </a:xfrm>
          <a:prstGeom prst="rect">
            <a:avLst/>
          </a:prstGeom>
          <a:noFill/>
          <a:ln>
            <a:noFill/>
          </a:ln>
        </p:spPr>
        <p:txBody>
          <a:bodyPr lIns="91425" tIns="45700" rIns="91425" bIns="45700" anchor="t" anchorCtr="0">
            <a:noAutofit/>
          </a:bodyPr>
          <a:lstStyle/>
          <a:p>
            <a:pPr marL="342900" indent="-342900">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Stocks represent ownership interest (equity) in a company and the company’s assets and earnings</a:t>
            </a:r>
            <a:br>
              <a:rPr lang="en" sz="2400" dirty="0">
                <a:solidFill>
                  <a:srgbClr val="003A63"/>
                </a:solidFill>
                <a:latin typeface="Franklin Gothic Book" panose="020B0503020102020204" pitchFamily="34" charset="0"/>
                <a:ea typeface="Souce Sans Pro"/>
                <a:cs typeface="Souce Sans Pro"/>
                <a:sym typeface="Souce Sans Pro"/>
              </a:rPr>
            </a:br>
            <a:endParaRPr lang="en" sz="2400" dirty="0">
              <a:solidFill>
                <a:srgbClr val="003A63"/>
              </a:solidFill>
              <a:latin typeface="Franklin Gothic Book" panose="020B0503020102020204" pitchFamily="34" charset="0"/>
              <a:ea typeface="Souce Sans Pro"/>
              <a:cs typeface="Souce Sans Pro"/>
              <a:sym typeface="Souce Sans Pro"/>
            </a:endParaRPr>
          </a:p>
          <a:p>
            <a:pPr marL="342900" indent="-342900">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When a company grows, stockholders </a:t>
            </a:r>
            <a:r>
              <a:rPr lang="en-US" sz="2400" dirty="0">
                <a:solidFill>
                  <a:srgbClr val="003A63"/>
                </a:solidFill>
                <a:latin typeface="Franklin Gothic Book" panose="020B0503020102020204" pitchFamily="34" charset="0"/>
                <a:ea typeface="Souce Sans Pro"/>
                <a:cs typeface="Souce Sans Pro"/>
                <a:sym typeface="Souce Sans Pro"/>
              </a:rPr>
              <a:t>often </a:t>
            </a:r>
            <a:r>
              <a:rPr lang="en" sz="2400" dirty="0">
                <a:solidFill>
                  <a:srgbClr val="003A63"/>
                </a:solidFill>
                <a:latin typeface="Franklin Gothic Book" panose="020B0503020102020204" pitchFamily="34" charset="0"/>
                <a:ea typeface="Souce Sans Pro"/>
                <a:cs typeface="Souce Sans Pro"/>
                <a:sym typeface="Souce Sans Pro"/>
              </a:rPr>
              <a:t>receive the biggest portion of the gains</a:t>
            </a:r>
            <a:br>
              <a:rPr lang="en" sz="2400" dirty="0">
                <a:solidFill>
                  <a:srgbClr val="003A63"/>
                </a:solidFill>
                <a:latin typeface="Franklin Gothic Book" panose="020B0503020102020204" pitchFamily="34" charset="0"/>
                <a:ea typeface="Souce Sans Pro"/>
                <a:cs typeface="Souce Sans Pro"/>
                <a:sym typeface="Souce Sans Pro"/>
              </a:rPr>
            </a:br>
            <a:endParaRPr lang="en" sz="2400" dirty="0">
              <a:solidFill>
                <a:srgbClr val="003A63"/>
              </a:solidFill>
              <a:latin typeface="Franklin Gothic Book" panose="020B0503020102020204" pitchFamily="34" charset="0"/>
              <a:ea typeface="Souce Sans Pro"/>
              <a:cs typeface="Souce Sans Pro"/>
              <a:sym typeface="Souce Sans Pro"/>
            </a:endParaRPr>
          </a:p>
          <a:p>
            <a:pPr marL="342900" indent="-342900">
              <a:buClr>
                <a:srgbClr val="003A63"/>
              </a:buClr>
              <a:buSzPct val="100000"/>
              <a:buFont typeface="Souce Sans Pro"/>
              <a:buChar char="●"/>
            </a:pPr>
            <a:r>
              <a:rPr lang="en" sz="2400" dirty="0">
                <a:solidFill>
                  <a:srgbClr val="003A63"/>
                </a:solidFill>
                <a:latin typeface="Franklin Gothic Book" panose="020B0503020102020204" pitchFamily="34" charset="0"/>
                <a:ea typeface="Souce Sans Pro"/>
                <a:cs typeface="Souce Sans Pro"/>
                <a:sym typeface="Souce Sans Pro"/>
              </a:rPr>
              <a:t>If the company does not grow </a:t>
            </a:r>
            <a:r>
              <a:rPr lang="en-US" sz="2400" dirty="0">
                <a:solidFill>
                  <a:srgbClr val="003A63"/>
                </a:solidFill>
                <a:latin typeface="Franklin Gothic Book" panose="020B0503020102020204" pitchFamily="34" charset="0"/>
                <a:ea typeface="Souce Sans Pro"/>
                <a:cs typeface="Souce Sans Pro"/>
                <a:sym typeface="Souce Sans Pro"/>
              </a:rPr>
              <a:t>quickly, </a:t>
            </a:r>
            <a:r>
              <a:rPr lang="en" sz="2400" dirty="0">
                <a:solidFill>
                  <a:srgbClr val="003A63"/>
                </a:solidFill>
                <a:latin typeface="Franklin Gothic Book" panose="020B0503020102020204" pitchFamily="34" charset="0"/>
                <a:ea typeface="Souce Sans Pro"/>
                <a:cs typeface="Souce Sans Pro"/>
                <a:sym typeface="Souce Sans Pro"/>
              </a:rPr>
              <a:t>stockholders are the last people to get paid--they may even lose money if the company is not successful</a:t>
            </a:r>
          </a:p>
        </p:txBody>
      </p:sp>
      <p:pic>
        <p:nvPicPr>
          <p:cNvPr id="4" name="Shape 2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89925" y="982402"/>
            <a:ext cx="1752600" cy="971700"/>
          </a:xfrm>
          <a:prstGeom prst="ellipse">
            <a:avLst/>
          </a:prstGeom>
          <a:noFill/>
          <a:ln w="190500" cap="rnd">
            <a:solidFill>
              <a:srgbClr val="C8C6BD"/>
            </a:solidFill>
            <a:prstDash val="solid"/>
            <a:round/>
            <a:headEnd type="none" w="med" len="med"/>
            <a:tailEnd type="none" w="med" len="med"/>
          </a:ln>
        </p:spPr>
      </p:pic>
      <p:sp>
        <p:nvSpPr>
          <p:cNvPr id="2" name="Slide Number Placeholder 1"/>
          <p:cNvSpPr>
            <a:spLocks noGrp="1"/>
          </p:cNvSpPr>
          <p:nvPr>
            <p:ph type="sldNum" sz="quarter" idx="12"/>
          </p:nvPr>
        </p:nvSpPr>
        <p:spPr/>
        <p:txBody>
          <a:bodyPr/>
          <a:lstStyle/>
          <a:p>
            <a:fld id="{E5464CAE-BF31-428A-95B0-14EE23E34320}" type="slidenum">
              <a:rPr lang="en-US" smtClean="0"/>
              <a:pPr/>
              <a:t>17</a:t>
            </a:fld>
            <a:endParaRPr lang="en-US"/>
          </a:p>
        </p:txBody>
      </p:sp>
    </p:spTree>
    <p:extLst>
      <p:ext uri="{BB962C8B-B14F-4D97-AF65-F5344CB8AC3E}">
        <p14:creationId xmlns:p14="http://schemas.microsoft.com/office/powerpoint/2010/main" val="287058568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04800" y="385983"/>
            <a:ext cx="5860800" cy="857400"/>
          </a:xfrm>
          <a:prstGeom prst="rect">
            <a:avLst/>
          </a:prstGeom>
          <a:noFill/>
          <a:ln>
            <a:noFill/>
          </a:ln>
        </p:spPr>
        <p:txBody>
          <a:bodyPr vert="horz" lIns="91425" tIns="45700" rIns="91425" bIns="45700" rtlCol="0" anchor="ctr" anchorCtr="0">
            <a:noAutofit/>
          </a:bodyPr>
          <a:lstStyle/>
          <a:p>
            <a:pPr>
              <a:spcBef>
                <a:spcPts val="0"/>
              </a:spcBef>
              <a:buClr>
                <a:srgbClr val="003A63"/>
              </a:buClr>
            </a:pPr>
            <a:endParaRPr sz="3600" dirty="0">
              <a:solidFill>
                <a:srgbClr val="003A63"/>
              </a:solidFill>
              <a:latin typeface="+mn-lt"/>
              <a:ea typeface="Souce Sans Pro"/>
              <a:cs typeface="Souce Sans Pro"/>
              <a:sym typeface="Souce Sans Pro"/>
            </a:endParaRPr>
          </a:p>
          <a:p>
            <a:pPr marL="152400">
              <a:spcBef>
                <a:spcPts val="560"/>
              </a:spcBef>
              <a:buClr>
                <a:srgbClr val="003A63"/>
              </a:buClr>
              <a:buSzPct val="100000"/>
            </a:pPr>
            <a:r>
              <a:rPr lang="en-US" sz="4000" b="1" cap="small" dirty="0">
                <a:solidFill>
                  <a:srgbClr val="003A63"/>
                </a:solidFill>
                <a:latin typeface="Franklin Gothic Book" panose="020B0503020102020204" pitchFamily="34" charset="0"/>
                <a:ea typeface="Souce Sans Pro"/>
                <a:cs typeface="Souce Sans Pro"/>
                <a:sym typeface="Souce Sans Pro"/>
              </a:rPr>
              <a:t>Investing, Managing Risk, and </a:t>
            </a:r>
            <a:r>
              <a:rPr lang="en" sz="4000" b="1" cap="small" dirty="0">
                <a:solidFill>
                  <a:srgbClr val="003A63"/>
                </a:solidFill>
                <a:latin typeface="Franklin Gothic Book" panose="020B0503020102020204" pitchFamily="34" charset="0"/>
                <a:ea typeface="Souce Sans Pro"/>
                <a:cs typeface="Souce Sans Pro"/>
                <a:sym typeface="Souce Sans Pro"/>
              </a:rPr>
              <a:t>Diversification</a:t>
            </a:r>
            <a:br>
              <a:rPr lang="en" sz="3600" dirty="0">
                <a:solidFill>
                  <a:srgbClr val="003A63"/>
                </a:solidFill>
                <a:latin typeface="Franklin Gothic Book" panose="020B0503020102020204" pitchFamily="34" charset="0"/>
                <a:ea typeface="Souce Sans Pro"/>
                <a:cs typeface="Souce Sans Pro"/>
                <a:sym typeface="Souce Sans Pro"/>
              </a:rPr>
            </a:br>
            <a:endParaRPr lang="en" sz="3600" dirty="0">
              <a:solidFill>
                <a:srgbClr val="003A63"/>
              </a:solidFill>
              <a:latin typeface="Franklin Gothic Book" panose="020B0503020102020204" pitchFamily="34" charset="0"/>
              <a:ea typeface="Souce Sans Pro"/>
              <a:cs typeface="Souce Sans Pro"/>
              <a:sym typeface="Souce Sans Pro"/>
            </a:endParaRPr>
          </a:p>
        </p:txBody>
      </p:sp>
      <p:sp>
        <p:nvSpPr>
          <p:cNvPr id="304" name="Shape 304"/>
          <p:cNvSpPr/>
          <p:nvPr/>
        </p:nvSpPr>
        <p:spPr>
          <a:xfrm>
            <a:off x="1017247" y="3148745"/>
            <a:ext cx="7109506" cy="2121284"/>
          </a:xfrm>
          <a:custGeom>
            <a:avLst/>
            <a:gdLst/>
            <a:ahLst/>
            <a:cxnLst/>
            <a:rect l="0" t="0" r="0" b="0"/>
            <a:pathLst>
              <a:path w="7109507" h="2828380" extrusionOk="0">
                <a:moveTo>
                  <a:pt x="0" y="0"/>
                </a:moveTo>
                <a:cubicBezTo>
                  <a:pt x="74776" y="8053"/>
                  <a:pt x="149553" y="16107"/>
                  <a:pt x="234683" y="41417"/>
                </a:cubicBezTo>
                <a:cubicBezTo>
                  <a:pt x="319813" y="66727"/>
                  <a:pt x="416447" y="101242"/>
                  <a:pt x="510780" y="151863"/>
                </a:cubicBezTo>
                <a:cubicBezTo>
                  <a:pt x="605113" y="202484"/>
                  <a:pt x="676438" y="241601"/>
                  <a:pt x="800682" y="345144"/>
                </a:cubicBezTo>
                <a:cubicBezTo>
                  <a:pt x="924926" y="448687"/>
                  <a:pt x="1104389" y="609754"/>
                  <a:pt x="1256243" y="773122"/>
                </a:cubicBezTo>
                <a:cubicBezTo>
                  <a:pt x="1408097" y="936490"/>
                  <a:pt x="1711804" y="1325351"/>
                  <a:pt x="1711804" y="1325351"/>
                </a:cubicBezTo>
                <a:cubicBezTo>
                  <a:pt x="1872861" y="1520932"/>
                  <a:pt x="2086836" y="1785542"/>
                  <a:pt x="2222584" y="1946609"/>
                </a:cubicBezTo>
                <a:cubicBezTo>
                  <a:pt x="2358332" y="2107676"/>
                  <a:pt x="2415852" y="2185909"/>
                  <a:pt x="2526291" y="2291753"/>
                </a:cubicBezTo>
                <a:cubicBezTo>
                  <a:pt x="2636730" y="2397597"/>
                  <a:pt x="2754071" y="2498839"/>
                  <a:pt x="2885217" y="2581673"/>
                </a:cubicBezTo>
                <a:cubicBezTo>
                  <a:pt x="3016363" y="2664507"/>
                  <a:pt x="3184437" y="2749138"/>
                  <a:pt x="3313168" y="2788759"/>
                </a:cubicBezTo>
                <a:cubicBezTo>
                  <a:pt x="3441899" y="2828380"/>
                  <a:pt x="3558665" y="2821701"/>
                  <a:pt x="3657600" y="2819400"/>
                </a:cubicBezTo>
                <a:cubicBezTo>
                  <a:pt x="3756535" y="2817099"/>
                  <a:pt x="3810029" y="2809972"/>
                  <a:pt x="3906778" y="2774953"/>
                </a:cubicBezTo>
                <a:cubicBezTo>
                  <a:pt x="4003527" y="2739934"/>
                  <a:pt x="4120754" y="2685216"/>
                  <a:pt x="4238095" y="2609285"/>
                </a:cubicBezTo>
                <a:cubicBezTo>
                  <a:pt x="4355436" y="2533354"/>
                  <a:pt x="4479680" y="2445917"/>
                  <a:pt x="4610826" y="2319364"/>
                </a:cubicBezTo>
                <a:cubicBezTo>
                  <a:pt x="4741972" y="2192811"/>
                  <a:pt x="4877720" y="2020240"/>
                  <a:pt x="5024972" y="1849969"/>
                </a:cubicBezTo>
                <a:cubicBezTo>
                  <a:pt x="5172224" y="1679698"/>
                  <a:pt x="5337883" y="1486418"/>
                  <a:pt x="5494338" y="1297740"/>
                </a:cubicBezTo>
                <a:cubicBezTo>
                  <a:pt x="5650793" y="1109062"/>
                  <a:pt x="5825654" y="869762"/>
                  <a:pt x="5963703" y="717899"/>
                </a:cubicBezTo>
                <a:cubicBezTo>
                  <a:pt x="6101752" y="566036"/>
                  <a:pt x="6212191" y="476298"/>
                  <a:pt x="6322630" y="386561"/>
                </a:cubicBezTo>
                <a:cubicBezTo>
                  <a:pt x="6433069" y="296824"/>
                  <a:pt x="6538906" y="234698"/>
                  <a:pt x="6626337" y="179475"/>
                </a:cubicBezTo>
                <a:cubicBezTo>
                  <a:pt x="6713768" y="124252"/>
                  <a:pt x="6766687" y="82834"/>
                  <a:pt x="6847215" y="55223"/>
                </a:cubicBezTo>
                <a:cubicBezTo>
                  <a:pt x="6927743" y="27612"/>
                  <a:pt x="7109507" y="13806"/>
                  <a:pt x="7109507" y="13806"/>
                </a:cubicBezTo>
              </a:path>
            </a:pathLst>
          </a:custGeom>
          <a:noFill/>
          <a:ln w="38100" cap="flat">
            <a:solidFill>
              <a:srgbClr val="FF0000"/>
            </a:solidFill>
            <a:prstDash val="solid"/>
            <a:round/>
            <a:headEnd type="none" w="med" len="med"/>
            <a:tailEnd type="none" w="med" len="med"/>
          </a:ln>
        </p:spPr>
        <p:txBody>
          <a:bodyPr lIns="91425" tIns="45700" rIns="91425" bIns="45700" anchor="ctr" anchorCtr="0">
            <a:noAutofit/>
          </a:bodyPr>
          <a:lstStyle/>
          <a:p>
            <a:pPr algn="ctr"/>
            <a:endParaRPr>
              <a:solidFill>
                <a:schemeClr val="dk1"/>
              </a:solidFill>
              <a:ea typeface="Souce Sans Pro"/>
              <a:cs typeface="Souce Sans Pro"/>
              <a:sym typeface="Souce Sans Pro"/>
            </a:endParaRPr>
          </a:p>
        </p:txBody>
      </p:sp>
      <p:sp>
        <p:nvSpPr>
          <p:cNvPr id="305" name="Shape 305"/>
          <p:cNvSpPr/>
          <p:nvPr/>
        </p:nvSpPr>
        <p:spPr>
          <a:xfrm rot="10800000">
            <a:off x="1106771" y="3551735"/>
            <a:ext cx="7109506" cy="2126083"/>
          </a:xfrm>
          <a:custGeom>
            <a:avLst/>
            <a:gdLst/>
            <a:ahLst/>
            <a:cxnLst/>
            <a:rect l="0" t="0" r="0" b="0"/>
            <a:pathLst>
              <a:path w="7109507" h="2834778" extrusionOk="0">
                <a:moveTo>
                  <a:pt x="0" y="0"/>
                </a:moveTo>
                <a:cubicBezTo>
                  <a:pt x="74776" y="8053"/>
                  <a:pt x="149553" y="16107"/>
                  <a:pt x="234683" y="41417"/>
                </a:cubicBezTo>
                <a:cubicBezTo>
                  <a:pt x="319813" y="66727"/>
                  <a:pt x="416447" y="101242"/>
                  <a:pt x="510780" y="151863"/>
                </a:cubicBezTo>
                <a:cubicBezTo>
                  <a:pt x="605113" y="202484"/>
                  <a:pt x="676438" y="241601"/>
                  <a:pt x="800682" y="345144"/>
                </a:cubicBezTo>
                <a:cubicBezTo>
                  <a:pt x="924926" y="448687"/>
                  <a:pt x="1104389" y="609754"/>
                  <a:pt x="1256243" y="773122"/>
                </a:cubicBezTo>
                <a:cubicBezTo>
                  <a:pt x="1408097" y="936490"/>
                  <a:pt x="1711804" y="1325351"/>
                  <a:pt x="1711804" y="1325351"/>
                </a:cubicBezTo>
                <a:cubicBezTo>
                  <a:pt x="1872861" y="1520932"/>
                  <a:pt x="2086836" y="1785542"/>
                  <a:pt x="2222584" y="1946609"/>
                </a:cubicBezTo>
                <a:cubicBezTo>
                  <a:pt x="2358332" y="2107676"/>
                  <a:pt x="2415852" y="2185909"/>
                  <a:pt x="2526291" y="2291753"/>
                </a:cubicBezTo>
                <a:cubicBezTo>
                  <a:pt x="2636730" y="2397597"/>
                  <a:pt x="2754071" y="2498839"/>
                  <a:pt x="2885217" y="2581673"/>
                </a:cubicBezTo>
                <a:cubicBezTo>
                  <a:pt x="3016363" y="2664507"/>
                  <a:pt x="3193320" y="2746958"/>
                  <a:pt x="3313168" y="2788759"/>
                </a:cubicBezTo>
                <a:cubicBezTo>
                  <a:pt x="3433016" y="2830560"/>
                  <a:pt x="3505372" y="2834778"/>
                  <a:pt x="3604307" y="2832477"/>
                </a:cubicBezTo>
                <a:cubicBezTo>
                  <a:pt x="3703242" y="2830176"/>
                  <a:pt x="3801147" y="2812152"/>
                  <a:pt x="3906778" y="2774953"/>
                </a:cubicBezTo>
                <a:cubicBezTo>
                  <a:pt x="4012409" y="2737754"/>
                  <a:pt x="4120754" y="2685216"/>
                  <a:pt x="4238095" y="2609285"/>
                </a:cubicBezTo>
                <a:cubicBezTo>
                  <a:pt x="4355436" y="2533354"/>
                  <a:pt x="4479680" y="2445917"/>
                  <a:pt x="4610826" y="2319364"/>
                </a:cubicBezTo>
                <a:cubicBezTo>
                  <a:pt x="4741972" y="2192811"/>
                  <a:pt x="4877720" y="2020240"/>
                  <a:pt x="5024972" y="1849969"/>
                </a:cubicBezTo>
                <a:cubicBezTo>
                  <a:pt x="5172224" y="1679698"/>
                  <a:pt x="5337883" y="1486418"/>
                  <a:pt x="5494338" y="1297740"/>
                </a:cubicBezTo>
                <a:cubicBezTo>
                  <a:pt x="5650793" y="1109062"/>
                  <a:pt x="5825654" y="869762"/>
                  <a:pt x="5963703" y="717899"/>
                </a:cubicBezTo>
                <a:cubicBezTo>
                  <a:pt x="6101752" y="566036"/>
                  <a:pt x="6212191" y="476298"/>
                  <a:pt x="6322630" y="386561"/>
                </a:cubicBezTo>
                <a:cubicBezTo>
                  <a:pt x="6433069" y="296824"/>
                  <a:pt x="6538906" y="234698"/>
                  <a:pt x="6626337" y="179475"/>
                </a:cubicBezTo>
                <a:cubicBezTo>
                  <a:pt x="6713768" y="124252"/>
                  <a:pt x="6766687" y="82834"/>
                  <a:pt x="6847215" y="55223"/>
                </a:cubicBezTo>
                <a:cubicBezTo>
                  <a:pt x="6927743" y="27612"/>
                  <a:pt x="7109507" y="13806"/>
                  <a:pt x="7109507" y="13806"/>
                </a:cubicBezTo>
              </a:path>
            </a:pathLst>
          </a:custGeom>
          <a:noFill/>
          <a:ln w="38100" cap="flat">
            <a:solidFill>
              <a:srgbClr val="FFFF00"/>
            </a:solidFill>
            <a:prstDash val="solid"/>
            <a:round/>
            <a:headEnd type="none" w="med" len="med"/>
            <a:tailEnd type="none" w="med" len="med"/>
          </a:ln>
        </p:spPr>
        <p:txBody>
          <a:bodyPr lIns="91425" tIns="45700" rIns="91425" bIns="45700" anchor="ctr" anchorCtr="0">
            <a:noAutofit/>
          </a:bodyPr>
          <a:lstStyle/>
          <a:p>
            <a:pPr algn="ctr"/>
            <a:endParaRPr>
              <a:solidFill>
                <a:schemeClr val="dk1"/>
              </a:solidFill>
              <a:ea typeface="Souce Sans Pro"/>
              <a:cs typeface="Souce Sans Pro"/>
              <a:sym typeface="Souce Sans Pro"/>
            </a:endParaRPr>
          </a:p>
        </p:txBody>
      </p:sp>
      <p:cxnSp>
        <p:nvCxnSpPr>
          <p:cNvPr id="306" name="Shape 306"/>
          <p:cNvCxnSpPr/>
          <p:nvPr/>
        </p:nvCxnSpPr>
        <p:spPr>
          <a:xfrm>
            <a:off x="1129677" y="4337418"/>
            <a:ext cx="7086600" cy="1190"/>
          </a:xfrm>
          <a:prstGeom prst="straightConnector1">
            <a:avLst/>
          </a:prstGeom>
          <a:noFill/>
          <a:ln w="38100" cap="flat">
            <a:solidFill>
              <a:schemeClr val="bg2"/>
            </a:solidFill>
            <a:prstDash val="solid"/>
            <a:round/>
            <a:headEnd type="none" w="med" len="med"/>
            <a:tailEnd type="none" w="med" len="med"/>
          </a:ln>
        </p:spPr>
      </p:cxnSp>
      <p:sp>
        <p:nvSpPr>
          <p:cNvPr id="307" name="Shape 307"/>
          <p:cNvSpPr txBox="1"/>
          <p:nvPr/>
        </p:nvSpPr>
        <p:spPr>
          <a:xfrm>
            <a:off x="56128" y="3071250"/>
            <a:ext cx="1447800" cy="715499"/>
          </a:xfrm>
          <a:prstGeom prst="rect">
            <a:avLst/>
          </a:prstGeom>
          <a:noFill/>
          <a:ln>
            <a:noFill/>
          </a:ln>
        </p:spPr>
        <p:txBody>
          <a:bodyPr lIns="91425" tIns="45700" rIns="91425" bIns="45700" anchor="t" anchorCtr="0">
            <a:noAutofit/>
          </a:bodyPr>
          <a:lstStyle/>
          <a:p>
            <a:pPr>
              <a:buSzPct val="25000"/>
            </a:pPr>
            <a:r>
              <a:rPr lang="en" sz="2800" dirty="0">
                <a:solidFill>
                  <a:schemeClr val="dk1"/>
                </a:solidFill>
                <a:latin typeface="Franklin Gothic Book" panose="020B0503020102020204" pitchFamily="34" charset="0"/>
                <a:ea typeface="Souce Sans Pro"/>
                <a:cs typeface="Souce Sans Pro"/>
                <a:sym typeface="Souce Sans Pro"/>
              </a:rPr>
              <a:t>Snow</a:t>
            </a:r>
          </a:p>
          <a:p>
            <a:pPr>
              <a:buSzPct val="25000"/>
            </a:pPr>
            <a:r>
              <a:rPr lang="en" sz="2800" dirty="0">
                <a:solidFill>
                  <a:schemeClr val="dk1"/>
                </a:solidFill>
                <a:latin typeface="Franklin Gothic Book" panose="020B0503020102020204" pitchFamily="34" charset="0"/>
                <a:ea typeface="Souce Sans Pro"/>
                <a:cs typeface="Souce Sans Pro"/>
                <a:sym typeface="Souce Sans Pro"/>
              </a:rPr>
              <a:t>Blowers</a:t>
            </a:r>
          </a:p>
        </p:txBody>
      </p:sp>
      <p:sp>
        <p:nvSpPr>
          <p:cNvPr id="308" name="Shape 308"/>
          <p:cNvSpPr txBox="1"/>
          <p:nvPr/>
        </p:nvSpPr>
        <p:spPr>
          <a:xfrm>
            <a:off x="39006" y="4580220"/>
            <a:ext cx="1447800" cy="643309"/>
          </a:xfrm>
          <a:prstGeom prst="rect">
            <a:avLst/>
          </a:prstGeom>
          <a:noFill/>
          <a:ln>
            <a:noFill/>
          </a:ln>
        </p:spPr>
        <p:txBody>
          <a:bodyPr lIns="91425" tIns="45700" rIns="91425" bIns="45700" anchor="t" anchorCtr="0">
            <a:noAutofit/>
          </a:bodyPr>
          <a:lstStyle/>
          <a:p>
            <a:pPr>
              <a:buSzPct val="25000"/>
            </a:pPr>
            <a:r>
              <a:rPr lang="en" sz="2800" dirty="0">
                <a:solidFill>
                  <a:schemeClr val="dk1"/>
                </a:solidFill>
                <a:latin typeface="Franklin Gothic Book" panose="020B0503020102020204" pitchFamily="34" charset="0"/>
                <a:ea typeface="Souce Sans Pro"/>
                <a:cs typeface="Souce Sans Pro"/>
                <a:sym typeface="Souce Sans Pro"/>
              </a:rPr>
              <a:t>Lawn</a:t>
            </a:r>
          </a:p>
          <a:p>
            <a:pPr>
              <a:buSzPct val="25000"/>
            </a:pPr>
            <a:r>
              <a:rPr lang="en" sz="2800" dirty="0">
                <a:solidFill>
                  <a:schemeClr val="dk1"/>
                </a:solidFill>
                <a:latin typeface="Franklin Gothic Book" panose="020B0503020102020204" pitchFamily="34" charset="0"/>
                <a:ea typeface="Souce Sans Pro"/>
                <a:cs typeface="Souce Sans Pro"/>
                <a:sym typeface="Souce Sans Pro"/>
              </a:rPr>
              <a:t>Mowers</a:t>
            </a:r>
          </a:p>
        </p:txBody>
      </p:sp>
      <p:sp>
        <p:nvSpPr>
          <p:cNvPr id="309" name="Shape 309"/>
          <p:cNvSpPr txBox="1"/>
          <p:nvPr/>
        </p:nvSpPr>
        <p:spPr>
          <a:xfrm>
            <a:off x="1295400" y="5701361"/>
            <a:ext cx="7010400" cy="297656"/>
          </a:xfrm>
          <a:prstGeom prst="rect">
            <a:avLst/>
          </a:prstGeom>
          <a:noFill/>
          <a:ln>
            <a:noFill/>
          </a:ln>
        </p:spPr>
        <p:txBody>
          <a:bodyPr lIns="91425" tIns="45700" rIns="91425" bIns="45700" anchor="t" anchorCtr="0">
            <a:noAutofit/>
          </a:bodyPr>
          <a:lstStyle/>
          <a:p>
            <a:pPr>
              <a:buSzPct val="25000"/>
            </a:pPr>
            <a:r>
              <a:rPr lang="en" sz="2000" dirty="0">
                <a:solidFill>
                  <a:schemeClr val="dk1"/>
                </a:solidFill>
                <a:latin typeface="Franklin Gothic Book" panose="020B0503020102020204" pitchFamily="34" charset="0"/>
                <a:ea typeface="Georgia"/>
                <a:cs typeface="Georgia"/>
                <a:sym typeface="Georgia"/>
              </a:rPr>
              <a:t>Winter		  Spring	          Summer	            Fall</a:t>
            </a:r>
          </a:p>
        </p:txBody>
      </p:sp>
      <p:sp>
        <p:nvSpPr>
          <p:cNvPr id="2" name="Slide Number Placeholder 1"/>
          <p:cNvSpPr>
            <a:spLocks noGrp="1"/>
          </p:cNvSpPr>
          <p:nvPr>
            <p:ph type="sldNum" sz="quarter" idx="12"/>
          </p:nvPr>
        </p:nvSpPr>
        <p:spPr/>
        <p:txBody>
          <a:bodyPr/>
          <a:lstStyle/>
          <a:p>
            <a:fld id="{E5464CAE-BF31-428A-95B0-14EE23E34320}" type="slidenum">
              <a:rPr lang="en-US" smtClean="0"/>
              <a:pPr/>
              <a:t>18</a:t>
            </a:fld>
            <a:endParaRPr lang="en-US"/>
          </a:p>
        </p:txBody>
      </p:sp>
      <p:sp>
        <p:nvSpPr>
          <p:cNvPr id="3" name="TextBox 2">
            <a:extLst>
              <a:ext uri="{FF2B5EF4-FFF2-40B4-BE49-F238E27FC236}">
                <a16:creationId xmlns:a16="http://schemas.microsoft.com/office/drawing/2014/main" id="{55236CDD-8E06-4A25-B074-CCC54D51198B}"/>
              </a:ext>
            </a:extLst>
          </p:cNvPr>
          <p:cNvSpPr txBox="1"/>
          <p:nvPr/>
        </p:nvSpPr>
        <p:spPr>
          <a:xfrm>
            <a:off x="56128" y="1472421"/>
            <a:ext cx="9031744" cy="1661993"/>
          </a:xfrm>
          <a:prstGeom prst="rect">
            <a:avLst/>
          </a:prstGeom>
          <a:noFill/>
        </p:spPr>
        <p:txBody>
          <a:bodyPr wrap="square" rtlCol="0">
            <a:spAutoFit/>
          </a:bodyPr>
          <a:lstStyle/>
          <a:p>
            <a:r>
              <a:rPr lang="en" sz="3600" b="1" dirty="0">
                <a:solidFill>
                  <a:srgbClr val="0067AC"/>
                </a:solidFill>
                <a:latin typeface="Franklin Gothic Book" panose="020B0503020102020204" pitchFamily="34" charset="0"/>
                <a:ea typeface="Souce Sans Pro"/>
                <a:cs typeface="Souce Sans Pro"/>
                <a:sym typeface="Souce Sans Pro"/>
              </a:rPr>
              <a:t>What is risk?</a:t>
            </a:r>
            <a:br>
              <a:rPr lang="en" sz="3600" b="1" dirty="0">
                <a:solidFill>
                  <a:srgbClr val="0067AC"/>
                </a:solidFill>
                <a:latin typeface="Franklin Gothic Book" panose="020B0503020102020204" pitchFamily="34" charset="0"/>
                <a:ea typeface="Souce Sans Pro"/>
                <a:cs typeface="Souce Sans Pro"/>
                <a:sym typeface="Souce Sans Pro"/>
              </a:rPr>
            </a:br>
            <a:r>
              <a:rPr lang="en" sz="2400" dirty="0">
                <a:latin typeface="Franklin Gothic Book" panose="020B0503020102020204" pitchFamily="34" charset="0"/>
                <a:ea typeface="Souce Sans Pro"/>
                <a:cs typeface="Souce Sans Pro"/>
                <a:sym typeface="Souce Sans Pro"/>
              </a:rPr>
              <a:t>Risk is the potential for loss </a:t>
            </a:r>
            <a:r>
              <a:rPr lang="en-US" sz="2400" dirty="0">
                <a:latin typeface="Franklin Gothic Book" panose="020B0503020102020204" pitchFamily="34" charset="0"/>
                <a:ea typeface="Souce Sans Pro"/>
                <a:cs typeface="Souce Sans Pro"/>
                <a:sym typeface="Souce Sans Pro"/>
              </a:rPr>
              <a:t>and is associated</a:t>
            </a:r>
            <a:r>
              <a:rPr lang="en" sz="2400" dirty="0">
                <a:latin typeface="Franklin Gothic Book" panose="020B0503020102020204" pitchFamily="34" charset="0"/>
                <a:ea typeface="Souce Sans Pro"/>
                <a:cs typeface="Souce Sans Pro"/>
                <a:sym typeface="Souce Sans Pro"/>
              </a:rPr>
              <a:t>; </a:t>
            </a:r>
            <a:r>
              <a:rPr lang="en-US" sz="2400" dirty="0">
                <a:latin typeface="Franklin Gothic Book" panose="020B0503020102020204" pitchFamily="34" charset="0"/>
                <a:ea typeface="Souce Sans Pro"/>
                <a:cs typeface="Souce Sans Pro"/>
                <a:sym typeface="Souce Sans Pro"/>
              </a:rPr>
              <a:t>i</a:t>
            </a:r>
            <a:r>
              <a:rPr lang="en" sz="2400" dirty="0">
                <a:latin typeface="Franklin Gothic Book" panose="020B0503020102020204" pitchFamily="34" charset="0"/>
                <a:ea typeface="Souce Sans Pro"/>
                <a:cs typeface="Souce Sans Pro"/>
                <a:sym typeface="Souce Sans Pro"/>
              </a:rPr>
              <a:t>n the case of investing, it’s the potential loss of part or all your investment’s value</a:t>
            </a:r>
            <a:br>
              <a:rPr lang="en" sz="3200" dirty="0">
                <a:latin typeface="Franklin Gothic Book" panose="020B0503020102020204" pitchFamily="34" charset="0"/>
                <a:ea typeface="Souce Sans Pro"/>
                <a:cs typeface="Souce Sans Pro"/>
                <a:sym typeface="Souce Sans Pro"/>
              </a:rPr>
            </a:br>
            <a:endParaRPr lang="en-US" dirty="0"/>
          </a:p>
        </p:txBody>
      </p:sp>
    </p:spTree>
    <p:extLst>
      <p:ext uri="{BB962C8B-B14F-4D97-AF65-F5344CB8AC3E}">
        <p14:creationId xmlns:p14="http://schemas.microsoft.com/office/powerpoint/2010/main" val="2868596780"/>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E46588-82A1-4B80-9DD5-80B42DE64DFC}"/>
              </a:ext>
            </a:extLst>
          </p:cNvPr>
          <p:cNvSpPr>
            <a:spLocks noGrp="1"/>
          </p:cNvSpPr>
          <p:nvPr>
            <p:ph type="sldNum" sz="quarter" idx="12"/>
          </p:nvPr>
        </p:nvSpPr>
        <p:spPr/>
        <p:txBody>
          <a:bodyPr/>
          <a:lstStyle/>
          <a:p>
            <a:fld id="{E5464CAE-BF31-428A-95B0-14EE23E34320}" type="slidenum">
              <a:rPr lang="en-US" smtClean="0"/>
              <a:pPr/>
              <a:t>19</a:t>
            </a:fld>
            <a:endParaRPr lang="en-US"/>
          </a:p>
        </p:txBody>
      </p:sp>
      <p:sp>
        <p:nvSpPr>
          <p:cNvPr id="6" name="Rectangle 5">
            <a:extLst>
              <a:ext uri="{FF2B5EF4-FFF2-40B4-BE49-F238E27FC236}">
                <a16:creationId xmlns:a16="http://schemas.microsoft.com/office/drawing/2014/main" id="{DCF5606C-EE14-472B-9627-3EBBEF1B5063}"/>
              </a:ext>
            </a:extLst>
          </p:cNvPr>
          <p:cNvSpPr/>
          <p:nvPr/>
        </p:nvSpPr>
        <p:spPr>
          <a:xfrm>
            <a:off x="228600" y="304800"/>
            <a:ext cx="5715000" cy="830997"/>
          </a:xfrm>
          <a:prstGeom prst="rect">
            <a:avLst/>
          </a:prstGeom>
        </p:spPr>
        <p:txBody>
          <a:bodyPr wrap="square">
            <a:spAutoFit/>
          </a:bodyPr>
          <a:lstStyle/>
          <a:p>
            <a:r>
              <a:rPr lang="en" sz="4800" b="1" cap="small" dirty="0">
                <a:solidFill>
                  <a:srgbClr val="003A63"/>
                </a:solidFill>
                <a:latin typeface="Franklin Gothic Book" panose="020B0503020102020204" pitchFamily="34" charset="0"/>
                <a:sym typeface="Souce Sans Pro"/>
              </a:rPr>
              <a:t>Researching Stocks</a:t>
            </a:r>
            <a:endParaRPr lang="en-US" sz="4800" dirty="0">
              <a:latin typeface="Franklin Gothic Book" panose="020B0503020102020204" pitchFamily="34" charset="0"/>
            </a:endParaRPr>
          </a:p>
        </p:txBody>
      </p:sp>
      <p:sp>
        <p:nvSpPr>
          <p:cNvPr id="8" name="TextBox 7">
            <a:extLst>
              <a:ext uri="{FF2B5EF4-FFF2-40B4-BE49-F238E27FC236}">
                <a16:creationId xmlns:a16="http://schemas.microsoft.com/office/drawing/2014/main" id="{211FD247-D3C9-457A-91D3-BFA14E6BDB35}"/>
              </a:ext>
            </a:extLst>
          </p:cNvPr>
          <p:cNvSpPr txBox="1"/>
          <p:nvPr/>
        </p:nvSpPr>
        <p:spPr>
          <a:xfrm>
            <a:off x="457200" y="1524258"/>
            <a:ext cx="8686800" cy="4832092"/>
          </a:xfrm>
          <a:prstGeom prst="rect">
            <a:avLst/>
          </a:prstGeom>
          <a:noFill/>
        </p:spPr>
        <p:txBody>
          <a:bodyPr wrap="square" rtlCol="0">
            <a:spAutoFit/>
          </a:bodyPr>
          <a:lstStyle/>
          <a:p>
            <a:r>
              <a:rPr lang="en-US" sz="4000" b="1" dirty="0">
                <a:solidFill>
                  <a:srgbClr val="EC881D"/>
                </a:solidFill>
                <a:latin typeface="Franklin Gothic Book" panose="020B0503020102020204" pitchFamily="34" charset="0"/>
              </a:rPr>
              <a:t>Why do research?</a:t>
            </a:r>
            <a:br>
              <a:rPr lang="en-US" sz="4000" dirty="0">
                <a:solidFill>
                  <a:srgbClr val="EC881D"/>
                </a:solidFill>
                <a:latin typeface="Franklin Gothic Book" panose="020B0503020102020204" pitchFamily="34" charset="0"/>
              </a:rPr>
            </a:br>
            <a:endParaRPr lang="en-US" sz="4000" dirty="0">
              <a:solidFill>
                <a:srgbClr val="EC881D"/>
              </a:solidFill>
              <a:latin typeface="Franklin Gothic Book" panose="020B0503020102020204" pitchFamily="34" charset="0"/>
            </a:endParaRPr>
          </a:p>
          <a:p>
            <a:r>
              <a:rPr lang="en-US" sz="4000" b="1" dirty="0">
                <a:solidFill>
                  <a:srgbClr val="EC881D"/>
                </a:solidFill>
                <a:latin typeface="Franklin Gothic Book" panose="020B0503020102020204" pitchFamily="34" charset="0"/>
              </a:rPr>
              <a:t>Where to research</a:t>
            </a:r>
          </a:p>
          <a:p>
            <a:pPr marL="800100" lvl="1" indent="-342900">
              <a:buFont typeface="Arial" panose="020B0604020202020204" pitchFamily="34" charset="0"/>
              <a:buChar char="•"/>
            </a:pPr>
            <a:r>
              <a:rPr lang="en-US" sz="4000" dirty="0">
                <a:solidFill>
                  <a:srgbClr val="0067AC"/>
                </a:solidFill>
                <a:latin typeface="Franklin Gothic Book" panose="020B0503020102020204" pitchFamily="34" charset="0"/>
              </a:rPr>
              <a:t>Investopedia</a:t>
            </a:r>
          </a:p>
          <a:p>
            <a:pPr marL="800100" lvl="1" indent="-342900">
              <a:buFont typeface="Arial" panose="020B0604020202020204" pitchFamily="34" charset="0"/>
              <a:buChar char="•"/>
            </a:pPr>
            <a:r>
              <a:rPr lang="en-US" sz="4000" dirty="0">
                <a:solidFill>
                  <a:srgbClr val="0067AC"/>
                </a:solidFill>
                <a:latin typeface="Franklin Gothic Book" panose="020B0503020102020204" pitchFamily="34" charset="0"/>
              </a:rPr>
              <a:t>Wall Street Journal</a:t>
            </a:r>
          </a:p>
          <a:p>
            <a:pPr marL="800100" lvl="1" indent="-342900">
              <a:buFont typeface="Arial" panose="020B0604020202020204" pitchFamily="34" charset="0"/>
              <a:buChar char="•"/>
            </a:pPr>
            <a:r>
              <a:rPr lang="en-US" sz="4000" dirty="0">
                <a:solidFill>
                  <a:srgbClr val="0067AC"/>
                </a:solidFill>
                <a:latin typeface="Franklin Gothic Book" panose="020B0503020102020204" pitchFamily="34" charset="0"/>
              </a:rPr>
              <a:t>Yahoo! Finance</a:t>
            </a:r>
          </a:p>
          <a:p>
            <a:pPr marL="800100" lvl="1" indent="-342900">
              <a:buFont typeface="Arial" panose="020B0604020202020204" pitchFamily="34" charset="0"/>
              <a:buChar char="•"/>
            </a:pPr>
            <a:r>
              <a:rPr lang="en-US" sz="4000" dirty="0">
                <a:solidFill>
                  <a:srgbClr val="0067AC"/>
                </a:solidFill>
                <a:latin typeface="Franklin Gothic Book" panose="020B0503020102020204" pitchFamily="34" charset="0"/>
              </a:rPr>
              <a:t>Company website</a:t>
            </a:r>
            <a:br>
              <a:rPr lang="en-US" sz="4000" dirty="0"/>
            </a:br>
            <a:endParaRPr lang="en-US" sz="2800" dirty="0"/>
          </a:p>
        </p:txBody>
      </p:sp>
      <p:pic>
        <p:nvPicPr>
          <p:cNvPr id="4" name="Picture 3">
            <a:extLst>
              <a:ext uri="{FF2B5EF4-FFF2-40B4-BE49-F238E27FC236}">
                <a16:creationId xmlns:a16="http://schemas.microsoft.com/office/drawing/2014/main" id="{0BA591C9-F3EB-4385-B440-9A89A1CD2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174" y="1904742"/>
            <a:ext cx="2614647" cy="3429000"/>
          </a:xfrm>
          <a:prstGeom prst="rect">
            <a:avLst/>
          </a:prstGeom>
        </p:spPr>
      </p:pic>
    </p:spTree>
    <p:extLst>
      <p:ext uri="{BB962C8B-B14F-4D97-AF65-F5344CB8AC3E}">
        <p14:creationId xmlns:p14="http://schemas.microsoft.com/office/powerpoint/2010/main" val="148974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88234"/>
            <a:ext cx="5562600" cy="857400"/>
          </a:xfrm>
          <a:prstGeom prst="rect">
            <a:avLst/>
          </a:prstGeom>
        </p:spPr>
        <p:txBody>
          <a:bodyPr vert="horz" lIns="91425" tIns="91425" rIns="91425" bIns="91425" rtlCol="0" anchor="ctr" anchorCtr="0">
            <a:noAutofit/>
          </a:bodyPr>
          <a:lstStyle/>
          <a:p>
            <a:pPr>
              <a:spcBef>
                <a:spcPts val="0"/>
              </a:spcBef>
            </a:pPr>
            <a:r>
              <a:rPr lang="en" sz="5400" b="1" dirty="0">
                <a:solidFill>
                  <a:srgbClr val="00406E"/>
                </a:solidFill>
                <a:latin typeface="Franklin Gothic Book" panose="020B0503020102020204" pitchFamily="34" charset="0"/>
              </a:rPr>
              <a:t>AGENDA</a:t>
            </a:r>
          </a:p>
        </p:txBody>
      </p:sp>
      <p:sp>
        <p:nvSpPr>
          <p:cNvPr id="4" name="Shape 182"/>
          <p:cNvSpPr txBox="1">
            <a:spLocks/>
          </p:cNvSpPr>
          <p:nvPr/>
        </p:nvSpPr>
        <p:spPr>
          <a:xfrm>
            <a:off x="558530" y="3012541"/>
            <a:ext cx="8229600" cy="706014"/>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endParaRPr lang="en-US" sz="3000" b="1" cap="small" dirty="0">
              <a:solidFill>
                <a:srgbClr val="00406E"/>
              </a:solidFill>
              <a:latin typeface="Franklin Gothic Book" panose="020B0503020102020204" pitchFamily="34" charset="0"/>
            </a:endParaRPr>
          </a:p>
          <a:p>
            <a:pPr>
              <a:spcBef>
                <a:spcPts val="0"/>
              </a:spcBef>
              <a:buFont typeface="Arial" panose="020B0604020202020204" pitchFamily="34" charset="0"/>
              <a:buNone/>
            </a:pPr>
            <a:endParaRPr lang="en-US" sz="3000" b="1" cap="small" dirty="0">
              <a:solidFill>
                <a:srgbClr val="00406E"/>
              </a:solidFill>
              <a:latin typeface="Franklin Gothic Book" panose="020B0503020102020204" pitchFamily="34" charset="0"/>
            </a:endParaRPr>
          </a:p>
          <a:p>
            <a:pPr>
              <a:spcBef>
                <a:spcPts val="0"/>
              </a:spcBef>
              <a:buFont typeface="Arial" panose="020B0604020202020204" pitchFamily="34" charset="0"/>
              <a:buNone/>
            </a:pPr>
            <a:endParaRPr lang="en-US" sz="3000" b="1" cap="small" dirty="0"/>
          </a:p>
          <a:p>
            <a:pPr>
              <a:spcBef>
                <a:spcPts val="0"/>
              </a:spcBef>
              <a:buFont typeface="Arial" panose="020B0604020202020204" pitchFamily="34" charset="0"/>
              <a:buNone/>
            </a:pPr>
            <a:endParaRPr lang="en-US" sz="3000" b="1" cap="small" dirty="0"/>
          </a:p>
        </p:txBody>
      </p:sp>
      <p:sp>
        <p:nvSpPr>
          <p:cNvPr id="5" name="Shape 182"/>
          <p:cNvSpPr txBox="1">
            <a:spLocks/>
          </p:cNvSpPr>
          <p:nvPr/>
        </p:nvSpPr>
        <p:spPr>
          <a:xfrm>
            <a:off x="355870" y="965293"/>
            <a:ext cx="8559530" cy="4886495"/>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b="1" cap="small" dirty="0">
                <a:solidFill>
                  <a:srgbClr val="00406E"/>
                </a:solidFill>
                <a:latin typeface="Franklin Gothic Book" panose="020B0503020102020204" pitchFamily="34" charset="0"/>
              </a:rPr>
              <a:t>SMG Overview</a:t>
            </a:r>
            <a:br>
              <a:rPr lang="en-US" sz="3000" b="1" cap="small" dirty="0">
                <a:solidFill>
                  <a:srgbClr val="00406E"/>
                </a:solidFill>
                <a:latin typeface="Franklin Gothic Book" panose="020B0503020102020204" pitchFamily="34" charset="0"/>
              </a:rPr>
            </a:br>
            <a:r>
              <a:rPr lang="en-US" sz="2600" b="1" cap="small" dirty="0">
                <a:solidFill>
                  <a:srgbClr val="0067AC"/>
                </a:solidFill>
                <a:latin typeface="Franklin Gothic Book" panose="020B0503020102020204" pitchFamily="34" charset="0"/>
              </a:rPr>
              <a:t>Rules and Goals</a:t>
            </a:r>
            <a:br>
              <a:rPr lang="en-US" sz="2600" b="1" cap="small" dirty="0">
                <a:solidFill>
                  <a:srgbClr val="0067AC"/>
                </a:solidFill>
                <a:latin typeface="Franklin Gothic Book" panose="020B0503020102020204" pitchFamily="34" charset="0"/>
              </a:rPr>
            </a:br>
            <a:endParaRPr lang="en-US" sz="2600" b="1" cap="small" dirty="0">
              <a:solidFill>
                <a:srgbClr val="0067AC"/>
              </a:solidFill>
              <a:latin typeface="Franklin Gothic Book" panose="020B0503020102020204" pitchFamily="34" charset="0"/>
            </a:endParaRPr>
          </a:p>
          <a:p>
            <a:pPr marL="0" indent="0">
              <a:spcBef>
                <a:spcPts val="0"/>
              </a:spcBef>
              <a:buNone/>
            </a:pPr>
            <a:r>
              <a:rPr lang="en-US" b="1" cap="small" dirty="0">
                <a:solidFill>
                  <a:srgbClr val="00406E"/>
                </a:solidFill>
                <a:latin typeface="Franklin Gothic Book" panose="020B0503020102020204" pitchFamily="34" charset="0"/>
              </a:rPr>
              <a:t>Getting to Know the SMG Student Portfolio</a:t>
            </a:r>
          </a:p>
          <a:p>
            <a:pPr marL="0" indent="0">
              <a:spcBef>
                <a:spcPts val="0"/>
              </a:spcBef>
              <a:buNone/>
            </a:pPr>
            <a:endParaRPr lang="en-US" sz="3000" b="1" cap="small" dirty="0">
              <a:solidFill>
                <a:srgbClr val="00406E"/>
              </a:solidFill>
              <a:latin typeface="Franklin Gothic Book" panose="020B0503020102020204" pitchFamily="34" charset="0"/>
            </a:endParaRPr>
          </a:p>
          <a:p>
            <a:pPr marL="0" indent="0">
              <a:spcBef>
                <a:spcPts val="0"/>
              </a:spcBef>
              <a:buNone/>
            </a:pPr>
            <a:r>
              <a:rPr lang="en-US" b="1" cap="small" dirty="0">
                <a:solidFill>
                  <a:srgbClr val="00406E"/>
                </a:solidFill>
                <a:latin typeface="Franklin Gothic Book" panose="020B0503020102020204" pitchFamily="34" charset="0"/>
              </a:rPr>
              <a:t>Investing Basics</a:t>
            </a:r>
          </a:p>
          <a:p>
            <a:pPr marL="0" indent="0">
              <a:spcBef>
                <a:spcPts val="0"/>
              </a:spcBef>
              <a:buNone/>
            </a:pPr>
            <a:endParaRPr lang="en-US" b="1" cap="small" dirty="0">
              <a:solidFill>
                <a:srgbClr val="00406E"/>
              </a:solidFill>
              <a:latin typeface="Franklin Gothic Book" panose="020B0503020102020204" pitchFamily="34" charset="0"/>
            </a:endParaRPr>
          </a:p>
          <a:p>
            <a:pPr marL="0" indent="0">
              <a:spcBef>
                <a:spcPts val="0"/>
              </a:spcBef>
              <a:buNone/>
            </a:pPr>
            <a:r>
              <a:rPr lang="en-US" b="1" cap="small" dirty="0">
                <a:solidFill>
                  <a:srgbClr val="00406E"/>
                </a:solidFill>
                <a:latin typeface="Franklin Gothic Book" panose="020B0503020102020204" pitchFamily="34" charset="0"/>
              </a:rPr>
              <a:t>Stock Research and Tips </a:t>
            </a:r>
          </a:p>
          <a:p>
            <a:pPr marL="0" indent="0">
              <a:spcBef>
                <a:spcPts val="0"/>
              </a:spcBef>
              <a:buNone/>
            </a:pPr>
            <a:endParaRPr lang="en-US" b="1" cap="small" dirty="0">
              <a:solidFill>
                <a:srgbClr val="00406E"/>
              </a:solidFill>
              <a:latin typeface="Franklin Gothic Book" panose="020B0503020102020204" pitchFamily="34" charset="0"/>
            </a:endParaRPr>
          </a:p>
          <a:p>
            <a:pPr marL="0" indent="0">
              <a:spcBef>
                <a:spcPts val="0"/>
              </a:spcBef>
              <a:buNone/>
            </a:pPr>
            <a:r>
              <a:rPr lang="en-US" b="1" cap="small" dirty="0">
                <a:solidFill>
                  <a:srgbClr val="00406E"/>
                </a:solidFill>
                <a:latin typeface="Franklin Gothic Book" panose="020B0503020102020204" pitchFamily="34" charset="0"/>
              </a:rPr>
              <a:t>News and Events in SMG</a:t>
            </a:r>
          </a:p>
        </p:txBody>
      </p:sp>
      <p:sp>
        <p:nvSpPr>
          <p:cNvPr id="3" name="Slide Number Placeholder 2"/>
          <p:cNvSpPr>
            <a:spLocks noGrp="1"/>
          </p:cNvSpPr>
          <p:nvPr>
            <p:ph type="sldNum" sz="quarter" idx="12"/>
          </p:nvPr>
        </p:nvSpPr>
        <p:spPr/>
        <p:txBody>
          <a:bodyPr/>
          <a:lstStyle/>
          <a:p>
            <a:fld id="{E5464CAE-BF31-428A-95B0-14EE23E34320}" type="slidenum">
              <a:rPr lang="en-US" smtClean="0"/>
              <a:pPr/>
              <a:t>2</a:t>
            </a:fld>
            <a:endParaRPr lang="en-US"/>
          </a:p>
        </p:txBody>
      </p:sp>
      <p:sp>
        <p:nvSpPr>
          <p:cNvPr id="10" name="Shape 182">
            <a:extLst>
              <a:ext uri="{FF2B5EF4-FFF2-40B4-BE49-F238E27FC236}">
                <a16:creationId xmlns:a16="http://schemas.microsoft.com/office/drawing/2014/main" id="{27C928E5-434B-4016-A6D9-EC2F387F2A2F}"/>
              </a:ext>
            </a:extLst>
          </p:cNvPr>
          <p:cNvSpPr txBox="1">
            <a:spLocks/>
          </p:cNvSpPr>
          <p:nvPr/>
        </p:nvSpPr>
        <p:spPr>
          <a:xfrm>
            <a:off x="833336" y="5094881"/>
            <a:ext cx="8229600" cy="706014"/>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None/>
            </a:pPr>
            <a:endParaRPr lang="en-US" sz="3000" b="1" cap="small" dirty="0">
              <a:solidFill>
                <a:srgbClr val="00406E"/>
              </a:solidFill>
              <a:latin typeface="Franklin Gothic Book" panose="020B0503020102020204" pitchFamily="34" charset="0"/>
            </a:endParaRPr>
          </a:p>
        </p:txBody>
      </p:sp>
    </p:spTree>
    <p:extLst>
      <p:ext uri="{BB962C8B-B14F-4D97-AF65-F5344CB8AC3E}">
        <p14:creationId xmlns:p14="http://schemas.microsoft.com/office/powerpoint/2010/main" val="2123891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E46588-82A1-4B80-9DD5-80B42DE64DFC}"/>
              </a:ext>
            </a:extLst>
          </p:cNvPr>
          <p:cNvSpPr>
            <a:spLocks noGrp="1"/>
          </p:cNvSpPr>
          <p:nvPr>
            <p:ph type="sldNum" sz="quarter" idx="12"/>
          </p:nvPr>
        </p:nvSpPr>
        <p:spPr/>
        <p:txBody>
          <a:bodyPr/>
          <a:lstStyle/>
          <a:p>
            <a:fld id="{E5464CAE-BF31-428A-95B0-14EE23E34320}" type="slidenum">
              <a:rPr lang="en-US" smtClean="0"/>
              <a:pPr/>
              <a:t>20</a:t>
            </a:fld>
            <a:endParaRPr lang="en-US"/>
          </a:p>
        </p:txBody>
      </p:sp>
      <p:sp>
        <p:nvSpPr>
          <p:cNvPr id="6" name="Rectangle 5">
            <a:extLst>
              <a:ext uri="{FF2B5EF4-FFF2-40B4-BE49-F238E27FC236}">
                <a16:creationId xmlns:a16="http://schemas.microsoft.com/office/drawing/2014/main" id="{DCF5606C-EE14-472B-9627-3EBBEF1B5063}"/>
              </a:ext>
            </a:extLst>
          </p:cNvPr>
          <p:cNvSpPr/>
          <p:nvPr/>
        </p:nvSpPr>
        <p:spPr>
          <a:xfrm>
            <a:off x="16213" y="414631"/>
            <a:ext cx="6324600" cy="769441"/>
          </a:xfrm>
          <a:prstGeom prst="rect">
            <a:avLst/>
          </a:prstGeom>
        </p:spPr>
        <p:txBody>
          <a:bodyPr wrap="square">
            <a:spAutoFit/>
          </a:bodyPr>
          <a:lstStyle/>
          <a:p>
            <a:r>
              <a:rPr lang="en-US" sz="4400" b="1" cap="small" dirty="0">
                <a:solidFill>
                  <a:srgbClr val="003A63"/>
                </a:solidFill>
                <a:latin typeface="Franklin Gothic Book" panose="020B0503020102020204" pitchFamily="34" charset="0"/>
                <a:sym typeface="Souce Sans Pro"/>
              </a:rPr>
              <a:t>Research and </a:t>
            </a:r>
            <a:r>
              <a:rPr lang="en" sz="4400" b="1" cap="small" dirty="0">
                <a:solidFill>
                  <a:srgbClr val="003A63"/>
                </a:solidFill>
                <a:latin typeface="Franklin Gothic Book" panose="020B0503020102020204" pitchFamily="34" charset="0"/>
                <a:sym typeface="Souce Sans Pro"/>
              </a:rPr>
              <a:t>Stock </a:t>
            </a:r>
            <a:r>
              <a:rPr lang="en-US" sz="4400" b="1" cap="small" dirty="0">
                <a:solidFill>
                  <a:srgbClr val="003A63"/>
                </a:solidFill>
                <a:latin typeface="Franklin Gothic Book" panose="020B0503020102020204" pitchFamily="34" charset="0"/>
                <a:sym typeface="Souce Sans Pro"/>
              </a:rPr>
              <a:t>Tips</a:t>
            </a:r>
            <a:endParaRPr lang="en-US" sz="4400" dirty="0">
              <a:latin typeface="Franklin Gothic Book" panose="020B0503020102020204" pitchFamily="34" charset="0"/>
            </a:endParaRPr>
          </a:p>
        </p:txBody>
      </p:sp>
      <p:sp>
        <p:nvSpPr>
          <p:cNvPr id="8" name="TextBox 7">
            <a:extLst>
              <a:ext uri="{FF2B5EF4-FFF2-40B4-BE49-F238E27FC236}">
                <a16:creationId xmlns:a16="http://schemas.microsoft.com/office/drawing/2014/main" id="{211FD247-D3C9-457A-91D3-BFA14E6BDB35}"/>
              </a:ext>
            </a:extLst>
          </p:cNvPr>
          <p:cNvSpPr txBox="1"/>
          <p:nvPr/>
        </p:nvSpPr>
        <p:spPr>
          <a:xfrm>
            <a:off x="16214" y="1184072"/>
            <a:ext cx="9127786" cy="5447645"/>
          </a:xfrm>
          <a:prstGeom prst="rect">
            <a:avLst/>
          </a:prstGeom>
          <a:noFill/>
        </p:spPr>
        <p:txBody>
          <a:bodyPr wrap="square" rtlCol="0">
            <a:spAutoFit/>
          </a:bodyPr>
          <a:lstStyle/>
          <a:p>
            <a:r>
              <a:rPr lang="en-US" sz="3200" b="1" dirty="0">
                <a:solidFill>
                  <a:srgbClr val="00406E"/>
                </a:solidFill>
                <a:latin typeface="Franklin Gothic Book" panose="020B0503020102020204" pitchFamily="34" charset="0"/>
              </a:rPr>
              <a:t>Research Tips</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Past and present growth?</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New products and services? Competitors?</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Current president/CEO?</a:t>
            </a:r>
            <a:br>
              <a:rPr lang="en-US" sz="3200" dirty="0">
                <a:latin typeface="Franklin Gothic Book" panose="020B0503020102020204" pitchFamily="34" charset="0"/>
              </a:rPr>
            </a:br>
            <a:endParaRPr lang="en-US" sz="3200" b="1" dirty="0">
              <a:latin typeface="Franklin Gothic Book" panose="020B0503020102020204" pitchFamily="34" charset="0"/>
            </a:endParaRPr>
          </a:p>
          <a:p>
            <a:r>
              <a:rPr lang="en-US" sz="3200" b="1" dirty="0">
                <a:solidFill>
                  <a:srgbClr val="00406E"/>
                </a:solidFill>
                <a:latin typeface="Franklin Gothic Book" panose="020B0503020102020204" pitchFamily="34" charset="0"/>
              </a:rPr>
              <a:t>Choosing Stocks</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“Familiarity” </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“Popularity”</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Read between the lines!</a:t>
            </a:r>
          </a:p>
          <a:p>
            <a:pPr marL="800100" lvl="1" indent="-342900">
              <a:buFont typeface="Arial" panose="020B0604020202020204" pitchFamily="34" charset="0"/>
              <a:buChar char="•"/>
            </a:pPr>
            <a:r>
              <a:rPr lang="en-US" sz="3200" dirty="0">
                <a:solidFill>
                  <a:srgbClr val="0067AC"/>
                </a:solidFill>
                <a:latin typeface="Franklin Gothic Book" panose="020B0503020102020204" pitchFamily="34" charset="0"/>
              </a:rPr>
              <a:t>Diversify </a:t>
            </a:r>
            <a:br>
              <a:rPr lang="en-US" sz="4000" dirty="0"/>
            </a:br>
            <a:endParaRPr lang="en-US" sz="2800" dirty="0"/>
          </a:p>
        </p:txBody>
      </p:sp>
      <p:pic>
        <p:nvPicPr>
          <p:cNvPr id="2050" name="Picture 2" descr="Image result for under armour">
            <a:extLst>
              <a:ext uri="{FF2B5EF4-FFF2-40B4-BE49-F238E27FC236}">
                <a16:creationId xmlns:a16="http://schemas.microsoft.com/office/drawing/2014/main" id="{9818DF09-F068-4BAB-BF4E-6DF5D3A034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813" y="3803896"/>
            <a:ext cx="956553" cy="9565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arbucks logo">
            <a:extLst>
              <a:ext uri="{FF2B5EF4-FFF2-40B4-BE49-F238E27FC236}">
                <a16:creationId xmlns:a16="http://schemas.microsoft.com/office/drawing/2014/main" id="{8093F3A5-3657-4E7B-9B63-CD3FC90D96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5957" y="3786238"/>
            <a:ext cx="1227307" cy="12273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mazon logo">
            <a:extLst>
              <a:ext uri="{FF2B5EF4-FFF2-40B4-BE49-F238E27FC236}">
                <a16:creationId xmlns:a16="http://schemas.microsoft.com/office/drawing/2014/main" id="{8C65BF3F-E920-4C13-896F-6BE6C0D859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918" y="5013545"/>
            <a:ext cx="2283835" cy="836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B02FE0-5951-4680-88B0-E3F508A11BB8}"/>
              </a:ext>
            </a:extLst>
          </p:cNvPr>
          <p:cNvSpPr>
            <a:spLocks noGrp="1"/>
          </p:cNvSpPr>
          <p:nvPr>
            <p:ph type="sldNum" sz="quarter" idx="12"/>
          </p:nvPr>
        </p:nvSpPr>
        <p:spPr/>
        <p:txBody>
          <a:bodyPr/>
          <a:lstStyle/>
          <a:p>
            <a:fld id="{E5464CAE-BF31-428A-95B0-14EE23E34320}" type="slidenum">
              <a:rPr lang="en-US" smtClean="0"/>
              <a:pPr/>
              <a:t>21</a:t>
            </a:fld>
            <a:endParaRPr lang="en-US"/>
          </a:p>
        </p:txBody>
      </p:sp>
      <p:sp>
        <p:nvSpPr>
          <p:cNvPr id="4" name="Title 3">
            <a:extLst>
              <a:ext uri="{FF2B5EF4-FFF2-40B4-BE49-F238E27FC236}">
                <a16:creationId xmlns:a16="http://schemas.microsoft.com/office/drawing/2014/main" id="{77EEC66F-09BF-437A-AFD1-25793728B18A}"/>
              </a:ext>
            </a:extLst>
          </p:cNvPr>
          <p:cNvSpPr>
            <a:spLocks noGrp="1"/>
          </p:cNvSpPr>
          <p:nvPr>
            <p:ph type="title"/>
          </p:nvPr>
        </p:nvSpPr>
        <p:spPr>
          <a:xfrm>
            <a:off x="152400" y="350223"/>
            <a:ext cx="7397885" cy="707886"/>
          </a:xfrm>
          <a:prstGeom prst="rect">
            <a:avLst/>
          </a:prstGeom>
        </p:spPr>
        <p:txBody>
          <a:bodyPr wrap="square">
            <a:spAutoFit/>
          </a:bodyPr>
          <a:lstStyle/>
          <a:p>
            <a:pPr algn="l"/>
            <a:r>
              <a:rPr lang="en" sz="4000" b="1" cap="small" dirty="0">
                <a:solidFill>
                  <a:srgbClr val="003A63"/>
                </a:solidFill>
                <a:latin typeface="Franklin Gothic Book" panose="020B0503020102020204" pitchFamily="34" charset="0"/>
                <a:sym typeface="Souce Sans Pro"/>
              </a:rPr>
              <a:t>News and Current Events</a:t>
            </a:r>
            <a:endParaRPr lang="en-US" sz="4000" dirty="0">
              <a:latin typeface="Franklin Gothic Book" panose="020B0503020102020204" pitchFamily="34" charset="0"/>
            </a:endParaRPr>
          </a:p>
        </p:txBody>
      </p:sp>
      <p:sp>
        <p:nvSpPr>
          <p:cNvPr id="5" name="TextBox 4">
            <a:extLst>
              <a:ext uri="{FF2B5EF4-FFF2-40B4-BE49-F238E27FC236}">
                <a16:creationId xmlns:a16="http://schemas.microsoft.com/office/drawing/2014/main" id="{1D7E277C-141B-4AC0-A55B-FAD78DD18F24}"/>
              </a:ext>
            </a:extLst>
          </p:cNvPr>
          <p:cNvSpPr txBox="1"/>
          <p:nvPr/>
        </p:nvSpPr>
        <p:spPr>
          <a:xfrm>
            <a:off x="152400" y="1371600"/>
            <a:ext cx="8305800" cy="4278094"/>
          </a:xfrm>
          <a:prstGeom prst="rect">
            <a:avLst/>
          </a:prstGeom>
          <a:noFill/>
        </p:spPr>
        <p:txBody>
          <a:bodyPr wrap="square" rtlCol="0">
            <a:spAutoFit/>
          </a:bodyPr>
          <a:lstStyle/>
          <a:p>
            <a:r>
              <a:rPr lang="en-US" sz="3200" b="1" dirty="0">
                <a:solidFill>
                  <a:srgbClr val="0067AC"/>
                </a:solidFill>
                <a:latin typeface="Franklin Gothic Book" panose="020B0503020102020204" pitchFamily="34" charset="0"/>
              </a:rPr>
              <a:t>Following the news and current events is an important part of investing!</a:t>
            </a:r>
            <a:br>
              <a:rPr lang="en-US" sz="2800" dirty="0">
                <a:latin typeface="Franklin Gothic Book" panose="020B0503020102020204" pitchFamily="34" charset="0"/>
              </a:rPr>
            </a:br>
            <a:endParaRPr lang="en-US" sz="2800" dirty="0">
              <a:latin typeface="Franklin Gothic Book" panose="020B0503020102020204" pitchFamily="34" charset="0"/>
            </a:endParaRPr>
          </a:p>
          <a:p>
            <a:r>
              <a:rPr lang="en-US" sz="3200" b="1" dirty="0">
                <a:solidFill>
                  <a:srgbClr val="EC881D"/>
                </a:solidFill>
                <a:latin typeface="Franklin Gothic Book" panose="020B0503020102020204" pitchFamily="34" charset="0"/>
              </a:rPr>
              <a:t>Good Press vs. Bad Press</a:t>
            </a:r>
            <a:br>
              <a:rPr lang="en-US" sz="3200" dirty="0">
                <a:solidFill>
                  <a:srgbClr val="EC881D"/>
                </a:solidFill>
                <a:latin typeface="Franklin Gothic Book" panose="020B0503020102020204" pitchFamily="34" charset="0"/>
              </a:rPr>
            </a:br>
            <a:endParaRPr lang="en-US" sz="2800" dirty="0">
              <a:latin typeface="Franklin Gothic Book" panose="020B0503020102020204" pitchFamily="34" charset="0"/>
            </a:endParaRPr>
          </a:p>
          <a:p>
            <a:r>
              <a:rPr lang="en-US" sz="3200" b="1" dirty="0">
                <a:solidFill>
                  <a:srgbClr val="AFBD22"/>
                </a:solidFill>
                <a:latin typeface="Franklin Gothic Book" panose="020B0503020102020204" pitchFamily="34" charset="0"/>
              </a:rPr>
              <a:t>Current Events: </a:t>
            </a:r>
            <a:r>
              <a:rPr lang="en-US" sz="3200" dirty="0">
                <a:solidFill>
                  <a:srgbClr val="AFBD22"/>
                </a:solidFill>
                <a:latin typeface="Franklin Gothic Book" panose="020B0503020102020204" pitchFamily="34" charset="0"/>
              </a:rPr>
              <a:t>What’s </a:t>
            </a:r>
          </a:p>
          <a:p>
            <a:r>
              <a:rPr lang="en-US" sz="3200" dirty="0">
                <a:solidFill>
                  <a:srgbClr val="AFBD22"/>
                </a:solidFill>
                <a:latin typeface="Franklin Gothic Book" panose="020B0503020102020204" pitchFamily="34" charset="0"/>
              </a:rPr>
              <a:t>happening locally, nationally, </a:t>
            </a:r>
            <a:br>
              <a:rPr lang="en-US" sz="3200" dirty="0">
                <a:solidFill>
                  <a:srgbClr val="AFBD22"/>
                </a:solidFill>
                <a:latin typeface="Franklin Gothic Book" panose="020B0503020102020204" pitchFamily="34" charset="0"/>
              </a:rPr>
            </a:br>
            <a:r>
              <a:rPr lang="en-US" sz="3200" dirty="0">
                <a:solidFill>
                  <a:srgbClr val="AFBD22"/>
                </a:solidFill>
                <a:latin typeface="Franklin Gothic Book" panose="020B0503020102020204" pitchFamily="34" charset="0"/>
              </a:rPr>
              <a:t>and globally?</a:t>
            </a:r>
          </a:p>
          <a:p>
            <a:pPr marL="342900" indent="-342900">
              <a:buFont typeface="Arial" panose="020B0604020202020204" pitchFamily="34" charset="0"/>
              <a:buChar char="•"/>
            </a:pPr>
            <a:endParaRPr lang="en-US" sz="2400" dirty="0"/>
          </a:p>
        </p:txBody>
      </p:sp>
      <p:pic>
        <p:nvPicPr>
          <p:cNvPr id="1028" name="Picture 4" descr="Boeing to cut thousands of additional jobs through 2021 as it prepares for  long air travel slump">
            <a:extLst>
              <a:ext uri="{FF2B5EF4-FFF2-40B4-BE49-F238E27FC236}">
                <a16:creationId xmlns:a16="http://schemas.microsoft.com/office/drawing/2014/main" id="{9DD22122-50B0-4273-81F8-5AB545261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269" y="2333691"/>
            <a:ext cx="3025193" cy="15906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verything you need to know about Pfizer's COVID-19 vaccine | Coronavirus  pandemic News | Al Jazeera">
            <a:extLst>
              <a:ext uri="{FF2B5EF4-FFF2-40B4-BE49-F238E27FC236}">
                <a16:creationId xmlns:a16="http://schemas.microsoft.com/office/drawing/2014/main" id="{2FF4120A-FEFB-48F6-A8B7-68A4406A2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4242110"/>
            <a:ext cx="3086100" cy="162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5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228600" y="281576"/>
            <a:ext cx="5562600" cy="857250"/>
          </a:xfrm>
          <a:prstGeom prst="rect">
            <a:avLst/>
          </a:prstGeom>
          <a:noFill/>
          <a:ln>
            <a:noFill/>
          </a:ln>
        </p:spPr>
        <p:txBody>
          <a:bodyPr vert="horz" lIns="91425" tIns="45700" rIns="91425" bIns="45700" rtlCol="0" anchor="ctr" anchorCtr="0">
            <a:noAutofit/>
          </a:bodyPr>
          <a:lstStyle/>
          <a:p>
            <a:pPr>
              <a:spcBef>
                <a:spcPts val="0"/>
              </a:spcBef>
              <a:buClr>
                <a:schemeClr val="dk1"/>
              </a:buClr>
              <a:buSzPct val="25000"/>
            </a:pPr>
            <a:r>
              <a:rPr lang="en" sz="4000" b="1" cap="small" dirty="0">
                <a:solidFill>
                  <a:schemeClr val="dk1"/>
                </a:solidFill>
                <a:latin typeface="Franklin Gothic Book" panose="020B0503020102020204" pitchFamily="34" charset="0"/>
                <a:ea typeface="Souce Sans Pro"/>
                <a:cs typeface="Souce Sans Pro"/>
                <a:sym typeface="Souce Sans Pro"/>
              </a:rPr>
              <a:t>Final Tips</a:t>
            </a:r>
          </a:p>
        </p:txBody>
      </p:sp>
      <p:sp>
        <p:nvSpPr>
          <p:cNvPr id="354" name="Shape 354"/>
          <p:cNvSpPr txBox="1">
            <a:spLocks noGrp="1"/>
          </p:cNvSpPr>
          <p:nvPr>
            <p:ph type="body" idx="1"/>
          </p:nvPr>
        </p:nvSpPr>
        <p:spPr>
          <a:xfrm>
            <a:off x="228600" y="1600200"/>
            <a:ext cx="6096000" cy="3848812"/>
          </a:xfrm>
          <a:prstGeom prst="rect">
            <a:avLst/>
          </a:prstGeom>
          <a:noFill/>
          <a:ln>
            <a:noFill/>
          </a:ln>
        </p:spPr>
        <p:txBody>
          <a:bodyPr vert="horz" lIns="91425" tIns="45700" rIns="91425" bIns="45700" rtlCol="0" anchor="t" anchorCtr="0">
            <a:noAutofit/>
          </a:bodyPr>
          <a:lstStyle/>
          <a:p>
            <a:pPr marL="38100" indent="0">
              <a:spcBef>
                <a:spcPts val="640"/>
              </a:spcBef>
              <a:buClr>
                <a:srgbClr val="003A63"/>
              </a:buClr>
              <a:buSzPct val="100000"/>
              <a:buNone/>
            </a:pPr>
            <a:r>
              <a:rPr lang="en" sz="2800" b="1" dirty="0">
                <a:solidFill>
                  <a:srgbClr val="003A63"/>
                </a:solidFill>
                <a:latin typeface="Franklin Gothic Book" panose="020B0503020102020204" pitchFamily="34" charset="0"/>
                <a:ea typeface="Souce Sans Pro"/>
                <a:cs typeface="Souce Sans Pro"/>
                <a:sym typeface="Souce Sans Pro"/>
              </a:rPr>
              <a:t>Take risks, but not excessive risks</a:t>
            </a:r>
          </a:p>
          <a:p>
            <a:pPr marL="38100" indent="0">
              <a:spcBef>
                <a:spcPts val="640"/>
              </a:spcBef>
              <a:buClr>
                <a:srgbClr val="003A63"/>
              </a:buClr>
              <a:buSzPct val="100000"/>
              <a:buNone/>
            </a:pPr>
            <a:endParaRPr lang="en" sz="2800" b="1" dirty="0">
              <a:solidFill>
                <a:srgbClr val="003A63"/>
              </a:solidFill>
              <a:latin typeface="Franklin Gothic Book" panose="020B0503020102020204" pitchFamily="34" charset="0"/>
              <a:ea typeface="Souce Sans Pro"/>
              <a:cs typeface="Souce Sans Pro"/>
              <a:sym typeface="Souce Sans Pro"/>
            </a:endParaRPr>
          </a:p>
          <a:p>
            <a:pPr marL="38100" indent="0">
              <a:spcBef>
                <a:spcPts val="640"/>
              </a:spcBef>
              <a:buClr>
                <a:srgbClr val="003A63"/>
              </a:buClr>
              <a:buSzPct val="100000"/>
              <a:buNone/>
            </a:pPr>
            <a:r>
              <a:rPr lang="en" sz="2800" b="1" dirty="0">
                <a:solidFill>
                  <a:srgbClr val="AFBD22"/>
                </a:solidFill>
                <a:latin typeface="Franklin Gothic Book" panose="020B0503020102020204" pitchFamily="34" charset="0"/>
                <a:ea typeface="Souce Sans Pro"/>
                <a:cs typeface="Souce Sans Pro"/>
                <a:sym typeface="Souce Sans Pro"/>
              </a:rPr>
              <a:t>Do your research</a:t>
            </a:r>
          </a:p>
          <a:p>
            <a:pPr marL="38100" indent="0">
              <a:spcBef>
                <a:spcPts val="640"/>
              </a:spcBef>
              <a:buClr>
                <a:srgbClr val="003A63"/>
              </a:buClr>
              <a:buSzPct val="100000"/>
              <a:buNone/>
            </a:pPr>
            <a:endParaRPr lang="en" sz="2800" b="1" dirty="0">
              <a:solidFill>
                <a:srgbClr val="003A63"/>
              </a:solidFill>
              <a:latin typeface="Franklin Gothic Book" panose="020B0503020102020204" pitchFamily="34" charset="0"/>
              <a:ea typeface="Souce Sans Pro"/>
              <a:cs typeface="Souce Sans Pro"/>
              <a:sym typeface="Souce Sans Pro"/>
            </a:endParaRPr>
          </a:p>
          <a:p>
            <a:pPr marL="38100" indent="0">
              <a:spcBef>
                <a:spcPts val="640"/>
              </a:spcBef>
              <a:buClr>
                <a:srgbClr val="003A63"/>
              </a:buClr>
              <a:buSzPct val="100000"/>
              <a:buNone/>
            </a:pPr>
            <a:r>
              <a:rPr lang="en" sz="2800" b="1" dirty="0">
                <a:solidFill>
                  <a:srgbClr val="EC881D"/>
                </a:solidFill>
                <a:latin typeface="Franklin Gothic Book" panose="020B0503020102020204" pitchFamily="34" charset="0"/>
                <a:ea typeface="Souce Sans Pro"/>
                <a:cs typeface="Souce Sans Pro"/>
                <a:sym typeface="Souce Sans Pro"/>
              </a:rPr>
              <a:t>Diversify, diversify, diversify</a:t>
            </a:r>
          </a:p>
          <a:p>
            <a:pPr marL="38100" indent="0">
              <a:spcBef>
                <a:spcPts val="640"/>
              </a:spcBef>
              <a:buClr>
                <a:srgbClr val="003A63"/>
              </a:buClr>
              <a:buSzPct val="100000"/>
              <a:buNone/>
            </a:pPr>
            <a:endParaRPr lang="en" sz="2800" b="1" dirty="0">
              <a:solidFill>
                <a:srgbClr val="003A63"/>
              </a:solidFill>
              <a:latin typeface="Franklin Gothic Book" panose="020B0503020102020204" pitchFamily="34" charset="0"/>
              <a:ea typeface="Souce Sans Pro"/>
              <a:cs typeface="Souce Sans Pro"/>
              <a:sym typeface="Souce Sans Pro"/>
            </a:endParaRPr>
          </a:p>
          <a:p>
            <a:pPr marL="38100" indent="0">
              <a:spcBef>
                <a:spcPts val="640"/>
              </a:spcBef>
              <a:buClr>
                <a:srgbClr val="003A63"/>
              </a:buClr>
              <a:buSzPct val="100000"/>
              <a:buNone/>
            </a:pPr>
            <a:r>
              <a:rPr lang="en" sz="2800" b="1" dirty="0">
                <a:solidFill>
                  <a:srgbClr val="0067AC"/>
                </a:solidFill>
                <a:latin typeface="Franklin Gothic Book" panose="020B0503020102020204" pitchFamily="34" charset="0"/>
                <a:ea typeface="Souce Sans Pro"/>
                <a:cs typeface="Souce Sans Pro"/>
                <a:sym typeface="Souce Sans Pro"/>
              </a:rPr>
              <a:t>Use resources/</a:t>
            </a:r>
            <a:r>
              <a:rPr lang="en-US" sz="2800" b="1" dirty="0">
                <a:solidFill>
                  <a:srgbClr val="0067AC"/>
                </a:solidFill>
                <a:latin typeface="Franklin Gothic Book" panose="020B0503020102020204" pitchFamily="34" charset="0"/>
                <a:ea typeface="Souce Sans Pro"/>
                <a:cs typeface="Souce Sans Pro"/>
                <a:sym typeface="Souce Sans Pro"/>
              </a:rPr>
              <a:t>g</a:t>
            </a:r>
            <a:r>
              <a:rPr lang="en" sz="2800" b="1" dirty="0">
                <a:solidFill>
                  <a:srgbClr val="0067AC"/>
                </a:solidFill>
                <a:latin typeface="Franklin Gothic Book" panose="020B0503020102020204" pitchFamily="34" charset="0"/>
                <a:ea typeface="Souce Sans Pro"/>
                <a:cs typeface="Souce Sans Pro"/>
                <a:sym typeface="Souce Sans Pro"/>
              </a:rPr>
              <a:t>et advice</a:t>
            </a:r>
          </a:p>
          <a:p>
            <a:pPr indent="-139700">
              <a:spcBef>
                <a:spcPts val="640"/>
              </a:spcBef>
              <a:buClr>
                <a:schemeClr val="dk1"/>
              </a:buClr>
              <a:buNone/>
            </a:pPr>
            <a:endParaRPr sz="3000" dirty="0">
              <a:solidFill>
                <a:schemeClr val="dk1"/>
              </a:solidFill>
              <a:ea typeface="Souce Sans Pro"/>
              <a:cs typeface="Souce Sans Pro"/>
              <a:sym typeface="Souce Sans Pro"/>
            </a:endParaRPr>
          </a:p>
        </p:txBody>
      </p:sp>
      <p:pic>
        <p:nvPicPr>
          <p:cNvPr id="356" name="Shape 3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6336" y="1828800"/>
            <a:ext cx="2717250" cy="2941474"/>
          </a:xfrm>
          <a:prstGeom prst="rect">
            <a:avLst/>
          </a:prstGeom>
          <a:noFill/>
          <a:ln>
            <a:noFill/>
          </a:ln>
        </p:spPr>
      </p:pic>
      <p:sp>
        <p:nvSpPr>
          <p:cNvPr id="2" name="Slide Number Placeholder 1"/>
          <p:cNvSpPr>
            <a:spLocks noGrp="1"/>
          </p:cNvSpPr>
          <p:nvPr>
            <p:ph type="sldNum" sz="quarter" idx="12"/>
          </p:nvPr>
        </p:nvSpPr>
        <p:spPr/>
        <p:txBody>
          <a:bodyPr/>
          <a:lstStyle/>
          <a:p>
            <a:fld id="{E5464CAE-BF31-428A-95B0-14EE23E34320}" type="slidenum">
              <a:rPr lang="en-US" smtClean="0"/>
              <a:pPr/>
              <a:t>22</a:t>
            </a:fld>
            <a:endParaRPr lang="en-US"/>
          </a:p>
        </p:txBody>
      </p:sp>
    </p:spTree>
    <p:extLst>
      <p:ext uri="{BB962C8B-B14F-4D97-AF65-F5344CB8AC3E}">
        <p14:creationId xmlns:p14="http://schemas.microsoft.com/office/powerpoint/2010/main" val="336491361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000231-E0E4-4813-B965-DFD5E9116D43}"/>
              </a:ext>
            </a:extLst>
          </p:cNvPr>
          <p:cNvSpPr>
            <a:spLocks noGrp="1"/>
          </p:cNvSpPr>
          <p:nvPr>
            <p:ph type="sldNum" sz="quarter" idx="12"/>
          </p:nvPr>
        </p:nvSpPr>
        <p:spPr/>
        <p:txBody>
          <a:bodyPr/>
          <a:lstStyle/>
          <a:p>
            <a:fld id="{E5464CAE-BF31-428A-95B0-14EE23E34320}" type="slidenum">
              <a:rPr lang="en-US" smtClean="0"/>
              <a:pPr/>
              <a:t>23</a:t>
            </a:fld>
            <a:endParaRPr lang="en-US"/>
          </a:p>
        </p:txBody>
      </p:sp>
      <p:pic>
        <p:nvPicPr>
          <p:cNvPr id="4" name="Picture 3">
            <a:extLst>
              <a:ext uri="{FF2B5EF4-FFF2-40B4-BE49-F238E27FC236}">
                <a16:creationId xmlns:a16="http://schemas.microsoft.com/office/drawing/2014/main" id="{7B218F38-414C-4C9E-88C9-5C5E687FD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752600"/>
            <a:ext cx="7174633" cy="2974848"/>
          </a:xfrm>
          <a:prstGeom prst="rect">
            <a:avLst/>
          </a:prstGeom>
        </p:spPr>
      </p:pic>
    </p:spTree>
    <p:extLst>
      <p:ext uri="{BB962C8B-B14F-4D97-AF65-F5344CB8AC3E}">
        <p14:creationId xmlns:p14="http://schemas.microsoft.com/office/powerpoint/2010/main" val="413358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000231-E0E4-4813-B965-DFD5E9116D43}"/>
              </a:ext>
            </a:extLst>
          </p:cNvPr>
          <p:cNvSpPr>
            <a:spLocks noGrp="1"/>
          </p:cNvSpPr>
          <p:nvPr>
            <p:ph type="sldNum" sz="quarter" idx="12"/>
          </p:nvPr>
        </p:nvSpPr>
        <p:spPr/>
        <p:txBody>
          <a:bodyPr/>
          <a:lstStyle/>
          <a:p>
            <a:fld id="{E5464CAE-BF31-428A-95B0-14EE23E34320}" type="slidenum">
              <a:rPr lang="en-US" smtClean="0"/>
              <a:pPr/>
              <a:t>3</a:t>
            </a:fld>
            <a:endParaRPr lang="en-US"/>
          </a:p>
        </p:txBody>
      </p:sp>
      <p:pic>
        <p:nvPicPr>
          <p:cNvPr id="4" name="Picture 3">
            <a:extLst>
              <a:ext uri="{FF2B5EF4-FFF2-40B4-BE49-F238E27FC236}">
                <a16:creationId xmlns:a16="http://schemas.microsoft.com/office/drawing/2014/main" id="{7B218F38-414C-4C9E-88C9-5C5E687FD8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752600"/>
            <a:ext cx="7174633" cy="2974848"/>
          </a:xfrm>
          <a:prstGeom prst="rect">
            <a:avLst/>
          </a:prstGeom>
        </p:spPr>
      </p:pic>
    </p:spTree>
    <p:extLst>
      <p:ext uri="{BB962C8B-B14F-4D97-AF65-F5344CB8AC3E}">
        <p14:creationId xmlns:p14="http://schemas.microsoft.com/office/powerpoint/2010/main" val="352562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Overview</a:t>
            </a:r>
          </a:p>
        </p:txBody>
      </p:sp>
      <p:sp>
        <p:nvSpPr>
          <p:cNvPr id="3" name="TextBox 2"/>
          <p:cNvSpPr txBox="1"/>
          <p:nvPr/>
        </p:nvSpPr>
        <p:spPr>
          <a:xfrm>
            <a:off x="304800" y="1420392"/>
            <a:ext cx="8534400" cy="3600986"/>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67AC"/>
                </a:solidFill>
                <a:latin typeface="Franklin Gothic Book" panose="020B0503020102020204" pitchFamily="34" charset="0"/>
              </a:rPr>
              <a:t>Teams of 2-5 students</a:t>
            </a:r>
          </a:p>
          <a:p>
            <a:pPr marL="457200" indent="-457200">
              <a:buFont typeface="Arial" panose="020B0604020202020204" pitchFamily="34" charset="0"/>
              <a:buChar char="•"/>
            </a:pPr>
            <a:endParaRPr lang="en-US" sz="3200" b="1" dirty="0">
              <a:solidFill>
                <a:schemeClr val="tx2"/>
              </a:solidFill>
              <a:latin typeface="Franklin Gothic Book" panose="020B0503020102020204" pitchFamily="34" charset="0"/>
            </a:endParaRPr>
          </a:p>
          <a:p>
            <a:pPr marL="457200" indent="-457200">
              <a:buFont typeface="Arial" panose="020B0604020202020204" pitchFamily="34" charset="0"/>
              <a:buChar char="•"/>
            </a:pPr>
            <a:r>
              <a:rPr lang="en-US" sz="3200" b="1" dirty="0">
                <a:solidFill>
                  <a:srgbClr val="EC881D"/>
                </a:solidFill>
                <a:latin typeface="Franklin Gothic Book" panose="020B0503020102020204" pitchFamily="34" charset="0"/>
              </a:rPr>
              <a:t>$100,000 of virtual money to invest</a:t>
            </a:r>
          </a:p>
          <a:p>
            <a:r>
              <a:rPr lang="en-US" sz="2800" b="1" i="1" dirty="0">
                <a:solidFill>
                  <a:srgbClr val="00406E"/>
                </a:solidFill>
                <a:latin typeface="Franklin Gothic Book" panose="020B0503020102020204" pitchFamily="34" charset="0"/>
              </a:rPr>
              <a:t>     Access your portfolio at www.stockmarketgame.org</a:t>
            </a:r>
            <a:endParaRPr lang="en-US" b="1" i="1" dirty="0">
              <a:solidFill>
                <a:srgbClr val="00406E"/>
              </a:solidFill>
              <a:latin typeface="Franklin Gothic Book" panose="020B0503020102020204" pitchFamily="34" charset="0"/>
            </a:endParaRPr>
          </a:p>
          <a:p>
            <a:pPr lvl="1"/>
            <a:endParaRPr lang="en-US" sz="3200" b="1" i="1" dirty="0">
              <a:solidFill>
                <a:schemeClr val="tx2"/>
              </a:solidFill>
              <a:latin typeface="Franklin Gothic Book" panose="020B0503020102020204" pitchFamily="34" charset="0"/>
            </a:endParaRPr>
          </a:p>
          <a:p>
            <a:pPr marL="457200" indent="-457200">
              <a:buFont typeface="Arial" panose="020B0604020202020204" pitchFamily="34" charset="0"/>
              <a:buChar char="•"/>
            </a:pPr>
            <a:r>
              <a:rPr lang="en-US" sz="3200" b="1" dirty="0">
                <a:solidFill>
                  <a:srgbClr val="AFBD22"/>
                </a:solidFill>
                <a:latin typeface="Franklin Gothic Book" panose="020B0503020102020204" pitchFamily="34" charset="0"/>
              </a:rPr>
              <a:t>Buy and sell securities as often as you like!</a:t>
            </a:r>
          </a:p>
          <a:p>
            <a:pPr lvl="1"/>
            <a:r>
              <a:rPr lang="en-US" sz="2000" b="1" i="1" dirty="0">
                <a:solidFill>
                  <a:schemeClr val="tx2"/>
                </a:solidFill>
                <a:latin typeface="Franklin Gothic Book" panose="020B0503020102020204" pitchFamily="34" charset="0"/>
              </a:rPr>
              <a:t>Security: A financial instrument representing ownership (stock, bonds, mutual funds)</a:t>
            </a:r>
          </a:p>
        </p:txBody>
      </p:sp>
      <p:pic>
        <p:nvPicPr>
          <p:cNvPr id="5" name="Picture 4" descr="A picture containing text, clipart&#10;&#10;Description automatically generated">
            <a:extLst>
              <a:ext uri="{FF2B5EF4-FFF2-40B4-BE49-F238E27FC236}">
                <a16:creationId xmlns:a16="http://schemas.microsoft.com/office/drawing/2014/main" id="{4DE4CB32-CC78-4733-98DC-29886B8208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6224" y="4916920"/>
            <a:ext cx="2511552" cy="1041375"/>
          </a:xfrm>
          <a:prstGeom prst="rect">
            <a:avLst/>
          </a:prstGeom>
        </p:spPr>
      </p:pic>
    </p:spTree>
    <p:extLst>
      <p:ext uri="{BB962C8B-B14F-4D97-AF65-F5344CB8AC3E}">
        <p14:creationId xmlns:p14="http://schemas.microsoft.com/office/powerpoint/2010/main" val="413449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Overview</a:t>
            </a:r>
          </a:p>
        </p:txBody>
      </p:sp>
      <p:sp>
        <p:nvSpPr>
          <p:cNvPr id="5" name="Content Placeholder 4"/>
          <p:cNvSpPr>
            <a:spLocks noGrp="1"/>
          </p:cNvSpPr>
          <p:nvPr>
            <p:ph sz="half" idx="2"/>
          </p:nvPr>
        </p:nvSpPr>
        <p:spPr>
          <a:xfrm>
            <a:off x="152399" y="1981200"/>
            <a:ext cx="4165601" cy="4038600"/>
          </a:xfrm>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n-US" b="1" dirty="0">
                <a:solidFill>
                  <a:srgbClr val="00406E"/>
                </a:solidFill>
                <a:latin typeface="Franklin Gothic Book" panose="020B0503020102020204" pitchFamily="34" charset="0"/>
              </a:rPr>
              <a:t>New York Stock Exchange (NYSE): </a:t>
            </a:r>
            <a:r>
              <a:rPr lang="en-US" dirty="0">
                <a:solidFill>
                  <a:schemeClr val="tx2"/>
                </a:solidFill>
                <a:latin typeface="Franklin Gothic Book" panose="020B0503020102020204" pitchFamily="34" charset="0"/>
              </a:rPr>
              <a:t>The oldest exchange, largest, and best-known exchange, with more than 3,500 companies listed.</a:t>
            </a:r>
            <a:br>
              <a:rPr lang="en-US" dirty="0">
                <a:solidFill>
                  <a:schemeClr val="tx2"/>
                </a:solidFill>
                <a:latin typeface="Franklin Gothic Book" panose="020B0503020102020204" pitchFamily="34" charset="0"/>
              </a:rPr>
            </a:br>
            <a:r>
              <a:rPr lang="en-US" dirty="0">
                <a:solidFill>
                  <a:schemeClr val="tx2"/>
                </a:solidFill>
                <a:latin typeface="Franklin Gothic Book" panose="020B0503020102020204" pitchFamily="34" charset="0"/>
                <a:hlinkClick r:id="rId2"/>
              </a:rPr>
              <a:t>www.nyse.com</a:t>
            </a:r>
            <a:r>
              <a:rPr lang="en-US" dirty="0">
                <a:solidFill>
                  <a:schemeClr val="tx2"/>
                </a:solidFill>
                <a:latin typeface="Franklin Gothic Book" panose="020B0503020102020204" pitchFamily="34" charset="0"/>
              </a:rPr>
              <a:t> </a:t>
            </a:r>
          </a:p>
          <a:p>
            <a:pPr marL="0" indent="0">
              <a:buNone/>
            </a:pPr>
            <a:endParaRPr lang="en-US" dirty="0">
              <a:solidFill>
                <a:schemeClr val="tx2"/>
              </a:solidFill>
              <a:latin typeface="Franklin Gothic Book" panose="020B0503020102020204" pitchFamily="34" charset="0"/>
            </a:endParaRPr>
          </a:p>
          <a:p>
            <a:pPr marL="0" indent="0">
              <a:buNone/>
            </a:pPr>
            <a:r>
              <a:rPr lang="en-US" b="1" dirty="0">
                <a:solidFill>
                  <a:srgbClr val="00406E"/>
                </a:solidFill>
                <a:latin typeface="Franklin Gothic Book" panose="020B0503020102020204" pitchFamily="34" charset="0"/>
              </a:rPr>
              <a:t>NASDAQ: </a:t>
            </a:r>
            <a:r>
              <a:rPr lang="en-US" dirty="0">
                <a:solidFill>
                  <a:schemeClr val="tx2"/>
                </a:solidFill>
                <a:latin typeface="Franklin Gothic Book" panose="020B0503020102020204" pitchFamily="34" charset="0"/>
              </a:rPr>
              <a:t>The second largest exchange, behind NYSE, with more than 3,000 listings.</a:t>
            </a:r>
            <a:br>
              <a:rPr lang="en-US" dirty="0">
                <a:solidFill>
                  <a:schemeClr val="tx2"/>
                </a:solidFill>
                <a:latin typeface="Franklin Gothic Book" panose="020B0503020102020204" pitchFamily="34" charset="0"/>
              </a:rPr>
            </a:br>
            <a:r>
              <a:rPr lang="en-US" dirty="0">
                <a:solidFill>
                  <a:schemeClr val="tx2"/>
                </a:solidFill>
                <a:latin typeface="Franklin Gothic Book" panose="020B0503020102020204" pitchFamily="34" charset="0"/>
                <a:hlinkClick r:id="rId3"/>
              </a:rPr>
              <a:t>www.nasdaq.com</a:t>
            </a:r>
            <a:r>
              <a:rPr lang="en-US" dirty="0">
                <a:solidFill>
                  <a:schemeClr val="tx2"/>
                </a:solidFill>
                <a:latin typeface="Franklin Gothic Book" panose="020B0503020102020204" pitchFamily="34" charset="0"/>
              </a:rPr>
              <a:t> </a:t>
            </a:r>
          </a:p>
          <a:p>
            <a:pPr marL="0" indent="0">
              <a:buNone/>
            </a:pPr>
            <a:endParaRPr lang="en-US" dirty="0">
              <a:solidFill>
                <a:schemeClr val="tx2"/>
              </a:solidFill>
              <a:latin typeface="Franklin Gothic Book" panose="020B0503020102020204" pitchFamily="34" charset="0"/>
            </a:endParaRPr>
          </a:p>
          <a:p>
            <a:endParaRPr lang="en-US" dirty="0">
              <a:solidFill>
                <a:schemeClr val="tx2"/>
              </a:solidFill>
              <a:latin typeface="Franklin Gothic Book" panose="020B0503020102020204" pitchFamily="34" charset="0"/>
            </a:endParaRPr>
          </a:p>
        </p:txBody>
      </p:sp>
      <p:sp>
        <p:nvSpPr>
          <p:cNvPr id="8" name="TextBox 7"/>
          <p:cNvSpPr txBox="1"/>
          <p:nvPr/>
        </p:nvSpPr>
        <p:spPr>
          <a:xfrm>
            <a:off x="152400" y="1204119"/>
            <a:ext cx="8991600" cy="523220"/>
          </a:xfrm>
          <a:prstGeom prst="rect">
            <a:avLst/>
          </a:prstGeom>
          <a:noFill/>
        </p:spPr>
        <p:txBody>
          <a:bodyPr wrap="square" rtlCol="0">
            <a:spAutoFit/>
          </a:bodyPr>
          <a:lstStyle/>
          <a:p>
            <a:r>
              <a:rPr lang="en-US" sz="2800" dirty="0">
                <a:solidFill>
                  <a:srgbClr val="0067AC"/>
                </a:solidFill>
                <a:latin typeface="Franklin Gothic Book" panose="020B0503020102020204" pitchFamily="34" charset="0"/>
              </a:rPr>
              <a:t>Students can purchase securities on two stock exchanges:</a:t>
            </a:r>
          </a:p>
        </p:txBody>
      </p:sp>
      <p:pic>
        <p:nvPicPr>
          <p:cNvPr id="13" name="Picture 12">
            <a:extLst>
              <a:ext uri="{FF2B5EF4-FFF2-40B4-BE49-F238E27FC236}">
                <a16:creationId xmlns:a16="http://schemas.microsoft.com/office/drawing/2014/main" id="{FE3FA6C9-E0A7-4585-831F-ADCDE4842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112" y="2289941"/>
            <a:ext cx="4561489" cy="3421117"/>
          </a:xfrm>
          <a:prstGeom prst="rect">
            <a:avLst/>
          </a:prstGeom>
        </p:spPr>
      </p:pic>
      <p:sp>
        <p:nvSpPr>
          <p:cNvPr id="14" name="TextBox 13">
            <a:extLst>
              <a:ext uri="{FF2B5EF4-FFF2-40B4-BE49-F238E27FC236}">
                <a16:creationId xmlns:a16="http://schemas.microsoft.com/office/drawing/2014/main" id="{D37538D6-9019-4704-9B44-27D10072B165}"/>
              </a:ext>
            </a:extLst>
          </p:cNvPr>
          <p:cNvSpPr txBox="1"/>
          <p:nvPr/>
        </p:nvSpPr>
        <p:spPr>
          <a:xfrm>
            <a:off x="1601952" y="6305192"/>
            <a:ext cx="7061200" cy="738664"/>
          </a:xfrm>
          <a:prstGeom prst="rect">
            <a:avLst/>
          </a:prstGeom>
          <a:noFill/>
        </p:spPr>
        <p:txBody>
          <a:bodyPr wrap="square" rtlCol="0">
            <a:spAutoFit/>
          </a:bodyPr>
          <a:lstStyle/>
          <a:p>
            <a:r>
              <a:rPr lang="en-US" sz="2400" b="1" dirty="0">
                <a:solidFill>
                  <a:srgbClr val="AFBD22"/>
                </a:solidFill>
                <a:latin typeface="Franklin Gothic Book" panose="020B0503020102020204" pitchFamily="34" charset="0"/>
              </a:rPr>
              <a:t>Learn more about the two exchanges </a:t>
            </a:r>
            <a:r>
              <a:rPr lang="en-US" sz="2400" b="1" dirty="0">
                <a:solidFill>
                  <a:srgbClr val="AFBD22"/>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here</a:t>
            </a:r>
            <a:r>
              <a:rPr lang="en-US" sz="2400" b="1" dirty="0">
                <a:solidFill>
                  <a:srgbClr val="AFBD22"/>
                </a:solidFill>
                <a:latin typeface="Franklin Gothic Book" panose="020B0503020102020204" pitchFamily="34" charset="0"/>
              </a:rPr>
              <a:t>.</a:t>
            </a:r>
          </a:p>
          <a:p>
            <a:endParaRPr lang="en-US" dirty="0"/>
          </a:p>
        </p:txBody>
      </p:sp>
    </p:spTree>
    <p:extLst>
      <p:ext uri="{BB962C8B-B14F-4D97-AF65-F5344CB8AC3E}">
        <p14:creationId xmlns:p14="http://schemas.microsoft.com/office/powerpoint/2010/main" val="76464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Rules</a:t>
            </a:r>
          </a:p>
        </p:txBody>
      </p:sp>
      <p:sp>
        <p:nvSpPr>
          <p:cNvPr id="5" name="Content Placeholder 4"/>
          <p:cNvSpPr>
            <a:spLocks noGrp="1"/>
          </p:cNvSpPr>
          <p:nvPr>
            <p:ph idx="1"/>
          </p:nvPr>
        </p:nvSpPr>
        <p:spPr>
          <a:xfrm>
            <a:off x="304800" y="1417638"/>
            <a:ext cx="8686800" cy="4708525"/>
          </a:xfrm>
        </p:spPr>
        <p:txBody>
          <a:bodyPr>
            <a:normAutofit fontScale="92500" lnSpcReduction="10000"/>
          </a:bodyPr>
          <a:lstStyle/>
          <a:p>
            <a:r>
              <a:rPr lang="en-US" b="1" dirty="0">
                <a:solidFill>
                  <a:srgbClr val="0067AC"/>
                </a:solidFill>
                <a:latin typeface="Franklin Gothic Book" panose="020B0503020102020204" pitchFamily="34" charset="0"/>
              </a:rPr>
              <a:t>You can spend up to 20% of your portfolio </a:t>
            </a:r>
            <a:br>
              <a:rPr lang="en-US" b="1" dirty="0">
                <a:solidFill>
                  <a:srgbClr val="0067AC"/>
                </a:solidFill>
                <a:latin typeface="Franklin Gothic Book" panose="020B0503020102020204" pitchFamily="34" charset="0"/>
              </a:rPr>
            </a:br>
            <a:r>
              <a:rPr lang="en-US" b="1" dirty="0">
                <a:solidFill>
                  <a:srgbClr val="0067AC"/>
                </a:solidFill>
                <a:latin typeface="Franklin Gothic Book" panose="020B0503020102020204" pitchFamily="34" charset="0"/>
              </a:rPr>
              <a:t>on one stock</a:t>
            </a:r>
          </a:p>
          <a:p>
            <a:endParaRPr lang="en-US" b="1" dirty="0">
              <a:solidFill>
                <a:srgbClr val="00406E"/>
              </a:solidFill>
              <a:latin typeface="Franklin Gothic Book" panose="020B0503020102020204" pitchFamily="34" charset="0"/>
            </a:endParaRPr>
          </a:p>
          <a:p>
            <a:r>
              <a:rPr lang="en-US" b="1" dirty="0">
                <a:solidFill>
                  <a:srgbClr val="AFBD22"/>
                </a:solidFill>
                <a:latin typeface="Franklin Gothic Book" panose="020B0503020102020204" pitchFamily="34" charset="0"/>
              </a:rPr>
              <a:t>Minimum number of shares of stock to buy: 10 </a:t>
            </a:r>
          </a:p>
          <a:p>
            <a:pPr marL="457200" lvl="1" indent="0">
              <a:buNone/>
            </a:pPr>
            <a:endParaRPr lang="en-US" b="1" dirty="0">
              <a:latin typeface="Franklin Gothic Book" panose="020B0503020102020204" pitchFamily="34" charset="0"/>
            </a:endParaRPr>
          </a:p>
          <a:p>
            <a:r>
              <a:rPr lang="en-US" b="1" dirty="0">
                <a:solidFill>
                  <a:srgbClr val="EC881D"/>
                </a:solidFill>
                <a:latin typeface="Franklin Gothic Book" panose="020B0503020102020204" pitchFamily="34" charset="0"/>
              </a:rPr>
              <a:t>Negative cash balances are charged 7% annual interest (charged weekly)</a:t>
            </a:r>
          </a:p>
          <a:p>
            <a:endParaRPr lang="en-US" b="1" dirty="0">
              <a:solidFill>
                <a:srgbClr val="00406E"/>
              </a:solidFill>
              <a:latin typeface="Franklin Gothic Book" panose="020B0503020102020204" pitchFamily="34" charset="0"/>
            </a:endParaRPr>
          </a:p>
          <a:p>
            <a:r>
              <a:rPr lang="en-US" b="1" dirty="0">
                <a:solidFill>
                  <a:srgbClr val="0067AC"/>
                </a:solidFill>
                <a:latin typeface="Franklin Gothic Book" panose="020B0503020102020204" pitchFamily="34" charset="0"/>
              </a:rPr>
              <a:t>Positive cash balances accrue 0.75% interest annually (credited weekly)</a:t>
            </a:r>
          </a:p>
          <a:p>
            <a:endParaRPr lang="en-US" dirty="0">
              <a:solidFill>
                <a:srgbClr val="00406E"/>
              </a:solidFill>
              <a:latin typeface="Franklin Gothic Book" panose="020B0503020102020204" pitchFamily="34" charset="0"/>
            </a:endParaRPr>
          </a:p>
        </p:txBody>
      </p:sp>
    </p:spTree>
    <p:extLst>
      <p:ext uri="{BB962C8B-B14F-4D97-AF65-F5344CB8AC3E}">
        <p14:creationId xmlns:p14="http://schemas.microsoft.com/office/powerpoint/2010/main" val="63220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Rules</a:t>
            </a:r>
          </a:p>
        </p:txBody>
      </p:sp>
      <p:sp>
        <p:nvSpPr>
          <p:cNvPr id="5" name="Content Placeholder 4"/>
          <p:cNvSpPr>
            <a:spLocks noGrp="1"/>
          </p:cNvSpPr>
          <p:nvPr>
            <p:ph idx="1"/>
          </p:nvPr>
        </p:nvSpPr>
        <p:spPr>
          <a:xfrm>
            <a:off x="457200" y="1524000"/>
            <a:ext cx="8229600" cy="4525963"/>
          </a:xfrm>
        </p:spPr>
        <p:txBody>
          <a:bodyPr>
            <a:normAutofit lnSpcReduction="10000"/>
          </a:bodyPr>
          <a:lstStyle/>
          <a:p>
            <a:r>
              <a:rPr lang="en-US" b="1" dirty="0">
                <a:solidFill>
                  <a:srgbClr val="0067AC"/>
                </a:solidFill>
                <a:latin typeface="Franklin Gothic Book" panose="020B0503020102020204" pitchFamily="34" charset="0"/>
              </a:rPr>
              <a:t>Stock transactions are in real time</a:t>
            </a:r>
          </a:p>
          <a:p>
            <a:pPr lvl="1"/>
            <a:r>
              <a:rPr lang="en-US" sz="2400" b="1" i="1" dirty="0">
                <a:solidFill>
                  <a:srgbClr val="0067AC"/>
                </a:solidFill>
                <a:latin typeface="Franklin Gothic Book" panose="020B0503020102020204" pitchFamily="34" charset="0"/>
              </a:rPr>
              <a:t>Important to note: your portfolio numbers will not update for one business day</a:t>
            </a:r>
            <a:br>
              <a:rPr lang="en-US" sz="2400" b="1" i="1" dirty="0">
                <a:solidFill>
                  <a:srgbClr val="EC881D"/>
                </a:solidFill>
                <a:latin typeface="Franklin Gothic Book" panose="020B0503020102020204" pitchFamily="34" charset="0"/>
              </a:rPr>
            </a:br>
            <a:endParaRPr lang="en-US" sz="2400" b="1" i="1" dirty="0">
              <a:solidFill>
                <a:srgbClr val="EC881D"/>
              </a:solidFill>
              <a:latin typeface="Franklin Gothic Book" panose="020B0503020102020204" pitchFamily="34" charset="0"/>
            </a:endParaRPr>
          </a:p>
          <a:p>
            <a:r>
              <a:rPr lang="en-US" b="1" dirty="0">
                <a:solidFill>
                  <a:srgbClr val="EC881D"/>
                </a:solidFill>
                <a:latin typeface="Franklin Gothic Book" panose="020B0503020102020204" pitchFamily="34" charset="0"/>
              </a:rPr>
              <a:t>Trades entered when the market is closed will be priced and finalized at the opening of next business day</a:t>
            </a:r>
          </a:p>
          <a:p>
            <a:endParaRPr lang="en-US" b="1" dirty="0">
              <a:solidFill>
                <a:srgbClr val="00406E"/>
              </a:solidFill>
              <a:latin typeface="Franklin Gothic Book" panose="020B0503020102020204" pitchFamily="34" charset="0"/>
            </a:endParaRPr>
          </a:p>
          <a:p>
            <a:r>
              <a:rPr lang="en-US" b="1" dirty="0">
                <a:solidFill>
                  <a:srgbClr val="AFBD22"/>
                </a:solidFill>
                <a:latin typeface="Franklin Gothic Book" panose="020B0503020102020204" pitchFamily="34" charset="0"/>
              </a:rPr>
              <a:t>Market Hours: 8:30 a.m. – 3:00 p.m. (Central Time)</a:t>
            </a:r>
          </a:p>
        </p:txBody>
      </p:sp>
    </p:spTree>
    <p:extLst>
      <p:ext uri="{BB962C8B-B14F-4D97-AF65-F5344CB8AC3E}">
        <p14:creationId xmlns:p14="http://schemas.microsoft.com/office/powerpoint/2010/main" val="342547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Rules</a:t>
            </a:r>
          </a:p>
        </p:txBody>
      </p:sp>
      <p:sp>
        <p:nvSpPr>
          <p:cNvPr id="3" name="Content Placeholder 2"/>
          <p:cNvSpPr>
            <a:spLocks noGrp="1"/>
          </p:cNvSpPr>
          <p:nvPr>
            <p:ph idx="1"/>
          </p:nvPr>
        </p:nvSpPr>
        <p:spPr/>
        <p:txBody>
          <a:bodyPr>
            <a:normAutofit/>
          </a:bodyPr>
          <a:lstStyle/>
          <a:p>
            <a:r>
              <a:rPr lang="en-US" b="1" dirty="0">
                <a:solidFill>
                  <a:srgbClr val="EC881D"/>
                </a:solidFill>
                <a:latin typeface="Franklin Gothic Book" panose="020B0503020102020204" pitchFamily="34" charset="0"/>
              </a:rPr>
              <a:t>Cannot trade anything priced at $3.00 per share or lower</a:t>
            </a:r>
          </a:p>
          <a:p>
            <a:endParaRPr lang="en-US" b="1" dirty="0">
              <a:solidFill>
                <a:srgbClr val="00406E"/>
              </a:solidFill>
              <a:latin typeface="Franklin Gothic Book" panose="020B0503020102020204" pitchFamily="34" charset="0"/>
            </a:endParaRPr>
          </a:p>
          <a:p>
            <a:r>
              <a:rPr lang="en-US" b="1" dirty="0">
                <a:solidFill>
                  <a:srgbClr val="AFBD22"/>
                </a:solidFill>
                <a:latin typeface="Franklin Gothic Book" panose="020B0503020102020204" pitchFamily="34" charset="0"/>
              </a:rPr>
              <a:t>Trades will be rejected if sufficient buying power does not exist</a:t>
            </a:r>
          </a:p>
          <a:p>
            <a:pPr lvl="1"/>
            <a:r>
              <a:rPr lang="en-US" b="1" dirty="0">
                <a:solidFill>
                  <a:srgbClr val="0067AC"/>
                </a:solidFill>
                <a:latin typeface="Franklin Gothic Book" panose="020B0503020102020204" pitchFamily="34" charset="0"/>
              </a:rPr>
              <a:t>No single trades worth more than $30,000</a:t>
            </a:r>
          </a:p>
          <a:p>
            <a:pPr lvl="1"/>
            <a:r>
              <a:rPr lang="en-US" b="1" dirty="0">
                <a:solidFill>
                  <a:srgbClr val="0067AC"/>
                </a:solidFill>
                <a:latin typeface="Franklin Gothic Book" panose="020B0503020102020204" pitchFamily="34" charset="0"/>
              </a:rPr>
              <a:t>No spending more than $150,000</a:t>
            </a:r>
          </a:p>
        </p:txBody>
      </p:sp>
    </p:spTree>
    <p:extLst>
      <p:ext uri="{BB962C8B-B14F-4D97-AF65-F5344CB8AC3E}">
        <p14:creationId xmlns:p14="http://schemas.microsoft.com/office/powerpoint/2010/main" val="106532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rgbClr val="00406E"/>
                </a:solidFill>
                <a:latin typeface="Franklin Gothic Book" panose="020B0503020102020204" pitchFamily="34" charset="0"/>
              </a:rPr>
              <a:t>SMG Rules</a:t>
            </a:r>
          </a:p>
        </p:txBody>
      </p:sp>
      <p:sp>
        <p:nvSpPr>
          <p:cNvPr id="3" name="Content Placeholder 2"/>
          <p:cNvSpPr>
            <a:spLocks noGrp="1"/>
          </p:cNvSpPr>
          <p:nvPr>
            <p:ph idx="1"/>
          </p:nvPr>
        </p:nvSpPr>
        <p:spPr/>
        <p:txBody>
          <a:bodyPr>
            <a:normAutofit/>
          </a:bodyPr>
          <a:lstStyle/>
          <a:p>
            <a:r>
              <a:rPr lang="en-US" b="1" dirty="0">
                <a:solidFill>
                  <a:srgbClr val="0067AC"/>
                </a:solidFill>
                <a:latin typeface="Franklin Gothic Book" panose="020B0503020102020204" pitchFamily="34" charset="0"/>
              </a:rPr>
              <a:t>$5 flat broker’s fees for all transactions </a:t>
            </a:r>
            <a:br>
              <a:rPr lang="en-US" b="1" dirty="0">
                <a:solidFill>
                  <a:srgbClr val="0067AC"/>
                </a:solidFill>
                <a:latin typeface="Franklin Gothic Book" panose="020B0503020102020204" pitchFamily="34" charset="0"/>
              </a:rPr>
            </a:br>
            <a:r>
              <a:rPr lang="en-US" b="1" dirty="0">
                <a:solidFill>
                  <a:srgbClr val="0067AC"/>
                </a:solidFill>
                <a:latin typeface="Franklin Gothic Book" panose="020B0503020102020204" pitchFamily="34" charset="0"/>
              </a:rPr>
              <a:t>(buy, sell, short sell, short cover)</a:t>
            </a:r>
          </a:p>
          <a:p>
            <a:pPr marL="0" indent="0">
              <a:buNone/>
            </a:pPr>
            <a:endParaRPr lang="en-US" b="1" dirty="0">
              <a:solidFill>
                <a:srgbClr val="00406E"/>
              </a:solidFill>
              <a:latin typeface="Franklin Gothic Book" panose="020B0503020102020204" pitchFamily="34" charset="0"/>
            </a:endParaRPr>
          </a:p>
          <a:p>
            <a:r>
              <a:rPr lang="en-US" b="1" dirty="0">
                <a:solidFill>
                  <a:srgbClr val="EC881D"/>
                </a:solidFill>
                <a:latin typeface="Franklin Gothic Book" panose="020B0503020102020204" pitchFamily="34" charset="0"/>
              </a:rPr>
              <a:t>Mutual funds are priced once per day</a:t>
            </a:r>
          </a:p>
          <a:p>
            <a:endParaRPr lang="en-US" b="1" dirty="0">
              <a:solidFill>
                <a:srgbClr val="00406E"/>
              </a:solidFill>
              <a:latin typeface="Franklin Gothic Book" panose="020B0503020102020204" pitchFamily="34" charset="0"/>
            </a:endParaRPr>
          </a:p>
          <a:p>
            <a:r>
              <a:rPr lang="en-US" b="1" dirty="0">
                <a:solidFill>
                  <a:srgbClr val="AFBD22"/>
                </a:solidFill>
                <a:latin typeface="Franklin Gothic Book" panose="020B0503020102020204" pitchFamily="34" charset="0"/>
              </a:rPr>
              <a:t>Dividends and splits are automatically computed into student portfolios</a:t>
            </a:r>
          </a:p>
        </p:txBody>
      </p:sp>
    </p:spTree>
    <p:extLst>
      <p:ext uri="{BB962C8B-B14F-4D97-AF65-F5344CB8AC3E}">
        <p14:creationId xmlns:p14="http://schemas.microsoft.com/office/powerpoint/2010/main" val="68978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40527</TotalTime>
  <Words>3311</Words>
  <Application>Microsoft Office PowerPoint</Application>
  <PresentationFormat>On-screen Show (4:3)</PresentationFormat>
  <Paragraphs>313</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Souce Sans Pro</vt:lpstr>
      <vt:lpstr>Office Theme</vt:lpstr>
      <vt:lpstr>PowerPoint Presentation</vt:lpstr>
      <vt:lpstr>AGENDA</vt:lpstr>
      <vt:lpstr>PowerPoint Presentation</vt:lpstr>
      <vt:lpstr>SMG Overview</vt:lpstr>
      <vt:lpstr>SMG Overview</vt:lpstr>
      <vt:lpstr>SMG Rules</vt:lpstr>
      <vt:lpstr>SMG Rules</vt:lpstr>
      <vt:lpstr>SMG Rules</vt:lpstr>
      <vt:lpstr>SMG Rules</vt:lpstr>
      <vt:lpstr>SMG Overview</vt:lpstr>
      <vt:lpstr>PowerPoint Presentation</vt:lpstr>
      <vt:lpstr>Investing Overview</vt:lpstr>
      <vt:lpstr>PowerPoint Presentation</vt:lpstr>
      <vt:lpstr>Time and the Power of Compound Interest </vt:lpstr>
      <vt:lpstr>PowerPoint Presentation</vt:lpstr>
      <vt:lpstr>What Can You Invest In?</vt:lpstr>
      <vt:lpstr>Stocks</vt:lpstr>
      <vt:lpstr> Investing, Managing Risk, and Diversification </vt:lpstr>
      <vt:lpstr>PowerPoint Presentation</vt:lpstr>
      <vt:lpstr>PowerPoint Presentation</vt:lpstr>
      <vt:lpstr>News and Current Events</vt:lpstr>
      <vt:lpstr>Final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dc:creator>
  <cp:lastModifiedBy>Stephanie Musgrove</cp:lastModifiedBy>
  <cp:revision>131</cp:revision>
  <cp:lastPrinted>2018-11-28T20:22:02Z</cp:lastPrinted>
  <dcterms:modified xsi:type="dcterms:W3CDTF">2022-08-18T21:39:46Z</dcterms:modified>
</cp:coreProperties>
</file>